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10286999"/>
                </a:lnTo>
                <a:close/>
              </a:path>
            </a:pathLst>
          </a:custGeom>
          <a:solidFill>
            <a:srgbClr val="F1F4F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59420" y="8263127"/>
            <a:ext cx="2799147" cy="440073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59419" y="5607622"/>
            <a:ext cx="2799147" cy="2799706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59420" y="4799096"/>
            <a:ext cx="2799147" cy="440073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59419" y="2143592"/>
            <a:ext cx="2799147" cy="2799706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79183" y="6826068"/>
            <a:ext cx="6851586" cy="1077186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40447" y="3594570"/>
            <a:ext cx="6789559" cy="381874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227746" y="2569929"/>
            <a:ext cx="1185545" cy="391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50" b="0" i="0">
                <a:solidFill>
                  <a:srgbClr val="01010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31F20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50" b="0" i="0">
                <a:solidFill>
                  <a:srgbClr val="01010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231F20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42394" y="0"/>
            <a:ext cx="8645605" cy="4698421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6436480"/>
            <a:ext cx="6449559" cy="385051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50" b="0" i="0">
                <a:solidFill>
                  <a:srgbClr val="01010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357312" y="1028700"/>
            <a:ext cx="15591790" cy="8229600"/>
          </a:xfrm>
          <a:custGeom>
            <a:avLst/>
            <a:gdLst/>
            <a:ahLst/>
            <a:cxnLst/>
            <a:rect l="l" t="t" r="r" b="b"/>
            <a:pathLst>
              <a:path w="15591790" h="8229600">
                <a:moveTo>
                  <a:pt x="15544627" y="8229599"/>
                </a:moveTo>
                <a:lnTo>
                  <a:pt x="47130" y="8229599"/>
                </a:lnTo>
                <a:lnTo>
                  <a:pt x="37893" y="8228685"/>
                </a:lnTo>
                <a:lnTo>
                  <a:pt x="3588" y="8200504"/>
                </a:lnTo>
                <a:lnTo>
                  <a:pt x="0" y="8182465"/>
                </a:lnTo>
                <a:lnTo>
                  <a:pt x="0" y="47130"/>
                </a:lnTo>
                <a:lnTo>
                  <a:pt x="20983" y="7919"/>
                </a:lnTo>
                <a:lnTo>
                  <a:pt x="47130" y="0"/>
                </a:lnTo>
                <a:lnTo>
                  <a:pt x="15544627" y="0"/>
                </a:lnTo>
                <a:lnTo>
                  <a:pt x="15562974" y="3704"/>
                </a:lnTo>
                <a:lnTo>
                  <a:pt x="15577955" y="13804"/>
                </a:lnTo>
                <a:lnTo>
                  <a:pt x="15588054" y="28786"/>
                </a:lnTo>
                <a:lnTo>
                  <a:pt x="15591757" y="47130"/>
                </a:lnTo>
                <a:lnTo>
                  <a:pt x="15591757" y="8182465"/>
                </a:lnTo>
                <a:lnTo>
                  <a:pt x="15570776" y="8221680"/>
                </a:lnTo>
                <a:lnTo>
                  <a:pt x="15544627" y="8229599"/>
                </a:lnTo>
                <a:close/>
              </a:path>
            </a:pathLst>
          </a:custGeom>
          <a:solidFill>
            <a:srgbClr val="FFFFFF">
              <a:alpha val="8666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50" b="0" i="0">
                <a:solidFill>
                  <a:srgbClr val="01010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448800" y="1404305"/>
            <a:ext cx="6331585" cy="1564005"/>
          </a:xfrm>
          <a:custGeom>
            <a:avLst/>
            <a:gdLst/>
            <a:ahLst/>
            <a:cxnLst/>
            <a:rect l="l" t="t" r="r" b="b"/>
            <a:pathLst>
              <a:path w="6331584" h="1564005">
                <a:moveTo>
                  <a:pt x="6291873" y="1563792"/>
                </a:moveTo>
                <a:lnTo>
                  <a:pt x="39406" y="1563792"/>
                </a:lnTo>
                <a:lnTo>
                  <a:pt x="24067" y="1560696"/>
                </a:lnTo>
                <a:lnTo>
                  <a:pt x="11541" y="1552251"/>
                </a:lnTo>
                <a:lnTo>
                  <a:pt x="3096" y="1539725"/>
                </a:lnTo>
                <a:lnTo>
                  <a:pt x="0" y="1524385"/>
                </a:lnTo>
                <a:lnTo>
                  <a:pt x="0" y="39406"/>
                </a:lnTo>
                <a:lnTo>
                  <a:pt x="3096" y="24067"/>
                </a:lnTo>
                <a:lnTo>
                  <a:pt x="11541" y="11541"/>
                </a:lnTo>
                <a:lnTo>
                  <a:pt x="24067" y="3096"/>
                </a:lnTo>
                <a:lnTo>
                  <a:pt x="39406" y="0"/>
                </a:lnTo>
                <a:lnTo>
                  <a:pt x="6291873" y="0"/>
                </a:lnTo>
                <a:lnTo>
                  <a:pt x="6328281" y="24325"/>
                </a:lnTo>
                <a:lnTo>
                  <a:pt x="6331281" y="39406"/>
                </a:lnTo>
                <a:lnTo>
                  <a:pt x="6331281" y="1524385"/>
                </a:lnTo>
                <a:lnTo>
                  <a:pt x="6328184" y="1539725"/>
                </a:lnTo>
                <a:lnTo>
                  <a:pt x="6319739" y="1552251"/>
                </a:lnTo>
                <a:lnTo>
                  <a:pt x="6307213" y="1560696"/>
                </a:lnTo>
                <a:lnTo>
                  <a:pt x="6291873" y="1563792"/>
                </a:lnTo>
                <a:close/>
              </a:path>
            </a:pathLst>
          </a:custGeom>
          <a:solidFill>
            <a:srgbClr val="13121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4683885" y="1163014"/>
            <a:ext cx="2381250" cy="2046605"/>
          </a:xfrm>
          <a:custGeom>
            <a:avLst/>
            <a:gdLst/>
            <a:ahLst/>
            <a:cxnLst/>
            <a:rect l="l" t="t" r="r" b="b"/>
            <a:pathLst>
              <a:path w="2381250" h="2046605">
                <a:moveTo>
                  <a:pt x="1785925" y="2046373"/>
                </a:moveTo>
                <a:lnTo>
                  <a:pt x="595308" y="2046373"/>
                </a:lnTo>
                <a:lnTo>
                  <a:pt x="0" y="1023186"/>
                </a:lnTo>
                <a:lnTo>
                  <a:pt x="595308" y="0"/>
                </a:lnTo>
                <a:lnTo>
                  <a:pt x="1785925" y="0"/>
                </a:lnTo>
                <a:lnTo>
                  <a:pt x="2381234" y="1023186"/>
                </a:lnTo>
                <a:lnTo>
                  <a:pt x="1785925" y="20463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4683885" y="1163014"/>
            <a:ext cx="2381250" cy="2046605"/>
          </a:xfrm>
          <a:custGeom>
            <a:avLst/>
            <a:gdLst/>
            <a:ahLst/>
            <a:cxnLst/>
            <a:rect l="l" t="t" r="r" b="b"/>
            <a:pathLst>
              <a:path w="2381250" h="2046605">
                <a:moveTo>
                  <a:pt x="2381234" y="1023186"/>
                </a:moveTo>
                <a:lnTo>
                  <a:pt x="1785925" y="2046373"/>
                </a:lnTo>
                <a:lnTo>
                  <a:pt x="595308" y="2046373"/>
                </a:lnTo>
                <a:lnTo>
                  <a:pt x="0" y="1023186"/>
                </a:lnTo>
                <a:lnTo>
                  <a:pt x="595308" y="0"/>
                </a:lnTo>
                <a:lnTo>
                  <a:pt x="1785925" y="0"/>
                </a:lnTo>
                <a:lnTo>
                  <a:pt x="2381234" y="1023186"/>
                </a:lnTo>
                <a:close/>
              </a:path>
            </a:pathLst>
          </a:custGeom>
          <a:ln w="1619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0733839" y="3469853"/>
            <a:ext cx="6331585" cy="1564005"/>
          </a:xfrm>
          <a:custGeom>
            <a:avLst/>
            <a:gdLst/>
            <a:ahLst/>
            <a:cxnLst/>
            <a:rect l="l" t="t" r="r" b="b"/>
            <a:pathLst>
              <a:path w="6331584" h="1564004">
                <a:moveTo>
                  <a:pt x="6291873" y="1563792"/>
                </a:moveTo>
                <a:lnTo>
                  <a:pt x="39406" y="1563792"/>
                </a:lnTo>
                <a:lnTo>
                  <a:pt x="24067" y="1560696"/>
                </a:lnTo>
                <a:lnTo>
                  <a:pt x="11541" y="1552251"/>
                </a:lnTo>
                <a:lnTo>
                  <a:pt x="3096" y="1539725"/>
                </a:lnTo>
                <a:lnTo>
                  <a:pt x="0" y="1524385"/>
                </a:lnTo>
                <a:lnTo>
                  <a:pt x="0" y="39406"/>
                </a:lnTo>
                <a:lnTo>
                  <a:pt x="3096" y="24067"/>
                </a:lnTo>
                <a:lnTo>
                  <a:pt x="11541" y="11541"/>
                </a:lnTo>
                <a:lnTo>
                  <a:pt x="24067" y="3096"/>
                </a:lnTo>
                <a:lnTo>
                  <a:pt x="39406" y="0"/>
                </a:lnTo>
                <a:lnTo>
                  <a:pt x="6291873" y="0"/>
                </a:lnTo>
                <a:lnTo>
                  <a:pt x="6328281" y="24325"/>
                </a:lnTo>
                <a:lnTo>
                  <a:pt x="6331280" y="39406"/>
                </a:lnTo>
                <a:lnTo>
                  <a:pt x="6331280" y="1524385"/>
                </a:lnTo>
                <a:lnTo>
                  <a:pt x="6328184" y="1539725"/>
                </a:lnTo>
                <a:lnTo>
                  <a:pt x="6319739" y="1552251"/>
                </a:lnTo>
                <a:lnTo>
                  <a:pt x="6307213" y="1560696"/>
                </a:lnTo>
                <a:lnTo>
                  <a:pt x="6291873" y="1563792"/>
                </a:lnTo>
                <a:close/>
              </a:path>
            </a:pathLst>
          </a:custGeom>
          <a:solidFill>
            <a:srgbClr val="13121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9575678" y="3228562"/>
            <a:ext cx="2381250" cy="2046605"/>
          </a:xfrm>
          <a:custGeom>
            <a:avLst/>
            <a:gdLst/>
            <a:ahLst/>
            <a:cxnLst/>
            <a:rect l="l" t="t" r="r" b="b"/>
            <a:pathLst>
              <a:path w="2381250" h="2046604">
                <a:moveTo>
                  <a:pt x="1785925" y="2046373"/>
                </a:moveTo>
                <a:lnTo>
                  <a:pt x="595308" y="2046373"/>
                </a:lnTo>
                <a:lnTo>
                  <a:pt x="0" y="1023186"/>
                </a:lnTo>
                <a:lnTo>
                  <a:pt x="595308" y="0"/>
                </a:lnTo>
                <a:lnTo>
                  <a:pt x="1785925" y="0"/>
                </a:lnTo>
                <a:lnTo>
                  <a:pt x="2381235" y="1023186"/>
                </a:lnTo>
                <a:lnTo>
                  <a:pt x="1785925" y="20463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9575678" y="3228562"/>
            <a:ext cx="2381250" cy="2046605"/>
          </a:xfrm>
          <a:custGeom>
            <a:avLst/>
            <a:gdLst/>
            <a:ahLst/>
            <a:cxnLst/>
            <a:rect l="l" t="t" r="r" b="b"/>
            <a:pathLst>
              <a:path w="2381250" h="2046604">
                <a:moveTo>
                  <a:pt x="2381235" y="1023186"/>
                </a:moveTo>
                <a:lnTo>
                  <a:pt x="1785925" y="2046373"/>
                </a:lnTo>
                <a:lnTo>
                  <a:pt x="595308" y="2046373"/>
                </a:lnTo>
                <a:lnTo>
                  <a:pt x="0" y="1023186"/>
                </a:lnTo>
                <a:lnTo>
                  <a:pt x="595308" y="0"/>
                </a:lnTo>
                <a:lnTo>
                  <a:pt x="1785925" y="0"/>
                </a:lnTo>
                <a:lnTo>
                  <a:pt x="2381235" y="1023186"/>
                </a:lnTo>
                <a:close/>
              </a:path>
            </a:pathLst>
          </a:custGeom>
          <a:ln w="1619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95081" y="989162"/>
            <a:ext cx="14697836" cy="26181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50" b="0" i="0">
                <a:solidFill>
                  <a:srgbClr val="01010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066774" y="3978409"/>
            <a:ext cx="9518650" cy="4673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31F20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51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6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69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jp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hyperlink" Target="https://www.linkedin.com/in/soham-paul-96889019b/" TargetMode="External"/><Relationship Id="rId9" Type="http://schemas.openxmlformats.org/officeDocument/2006/relationships/hyperlink" Target="https://www.linkedin.com/in/anirban-dey-26b081260/" TargetMode="External"/><Relationship Id="rId10" Type="http://schemas.openxmlformats.org/officeDocument/2006/relationships/image" Target="../media/image82.png"/><Relationship Id="rId11" Type="http://schemas.openxmlformats.org/officeDocument/2006/relationships/image" Target="../media/image83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84.png"/><Relationship Id="rId4" Type="http://schemas.openxmlformats.org/officeDocument/2006/relationships/image" Target="../media/image3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Relationship Id="rId11" Type="http://schemas.openxmlformats.org/officeDocument/2006/relationships/image" Target="../media/image13.png"/><Relationship Id="rId12" Type="http://schemas.openxmlformats.org/officeDocument/2006/relationships/image" Target="../media/image14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hyperlink" Target="http://ppt/slides/slide2.xml" TargetMode="External"/><Relationship Id="rId4" Type="http://schemas.openxmlformats.org/officeDocument/2006/relationships/hyperlink" Target="http://ppt/slides/slide3.xml" TargetMode="External"/><Relationship Id="rId5" Type="http://schemas.openxmlformats.org/officeDocument/2006/relationships/hyperlink" Target="http://ppt/slides/slide4.xml" TargetMode="External"/><Relationship Id="rId6" Type="http://schemas.openxmlformats.org/officeDocument/2006/relationships/hyperlink" Target="http://ppt/slides/slide5.xml" TargetMode="External"/><Relationship Id="rId7" Type="http://schemas.openxmlformats.org/officeDocument/2006/relationships/hyperlink" Target="http://ppt/slides/slide6.xml" TargetMode="External"/><Relationship Id="rId8" Type="http://schemas.openxmlformats.org/officeDocument/2006/relationships/hyperlink" Target="http://ppt/slides/slide12.xml" TargetMode="External"/><Relationship Id="rId9" Type="http://schemas.openxmlformats.org/officeDocument/2006/relationships/hyperlink" Target="http://ppt/slides/slide14.xml" TargetMode="External"/><Relationship Id="rId10" Type="http://schemas.openxmlformats.org/officeDocument/2006/relationships/hyperlink" Target="http://ppt/slides/slide15.xml" TargetMode="External"/><Relationship Id="rId11" Type="http://schemas.openxmlformats.org/officeDocument/2006/relationships/hyperlink" Target="http://ppt/slides/slide16.xml" TargetMode="External"/><Relationship Id="rId12" Type="http://schemas.openxmlformats.org/officeDocument/2006/relationships/hyperlink" Target="http://ppt/slides/slide11.xml" TargetMode="External"/><Relationship Id="rId13" Type="http://schemas.openxmlformats.org/officeDocument/2006/relationships/hyperlink" Target="http://ppt/slides/slide17.xml" TargetMode="Externa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Relationship Id="rId3" Type="http://schemas.openxmlformats.org/officeDocument/2006/relationships/image" Target="../media/image42.png"/><Relationship Id="rId4" Type="http://schemas.openxmlformats.org/officeDocument/2006/relationships/image" Target="../media/image43.jpg"/><Relationship Id="rId5" Type="http://schemas.openxmlformats.org/officeDocument/2006/relationships/image" Target="../media/image4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9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50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46217" y="0"/>
              <a:ext cx="9748259" cy="1028699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12495" y="0"/>
              <a:ext cx="8675483" cy="10286999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447061" y="3238500"/>
              <a:ext cx="15394305" cy="5334000"/>
            </a:xfrm>
            <a:custGeom>
              <a:avLst/>
              <a:gdLst/>
              <a:ahLst/>
              <a:cxnLst/>
              <a:rect l="l" t="t" r="r" b="b"/>
              <a:pathLst>
                <a:path w="15394305" h="5334000">
                  <a:moveTo>
                    <a:pt x="15393875" y="5333999"/>
                  </a:moveTo>
                  <a:lnTo>
                    <a:pt x="0" y="5333999"/>
                  </a:lnTo>
                  <a:lnTo>
                    <a:pt x="0" y="0"/>
                  </a:lnTo>
                  <a:lnTo>
                    <a:pt x="15393875" y="0"/>
                  </a:lnTo>
                  <a:lnTo>
                    <a:pt x="15393875" y="5333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91521" y="6937922"/>
              <a:ext cx="9904957" cy="680752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1434362" y="1844219"/>
            <a:ext cx="11855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3E3E3E"/>
                </a:solidFill>
                <a:latin typeface="Times New Roman"/>
                <a:cs typeface="Times New Roman"/>
              </a:rPr>
              <a:t>ISI</a:t>
            </a:r>
            <a:r>
              <a:rPr dirty="0" sz="2400" spc="-50" b="1">
                <a:solidFill>
                  <a:srgbClr val="3E3E3E"/>
                </a:solidFill>
                <a:latin typeface="Times New Roman"/>
                <a:cs typeface="Times New Roman"/>
              </a:rPr>
              <a:t> </a:t>
            </a:r>
            <a:r>
              <a:rPr dirty="0" sz="2400" spc="-25" b="1">
                <a:solidFill>
                  <a:srgbClr val="3E3E3E"/>
                </a:solidFill>
                <a:latin typeface="Times New Roman"/>
                <a:cs typeface="Times New Roman"/>
              </a:rPr>
              <a:t>HYD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822926" y="1844219"/>
            <a:ext cx="15322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3E3E3E"/>
                </a:solidFill>
                <a:latin typeface="Times New Roman"/>
                <a:cs typeface="Times New Roman"/>
              </a:rPr>
              <a:t>RKMVERI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1447062" y="497445"/>
            <a:ext cx="2518410" cy="1355725"/>
            <a:chOff x="1447062" y="497445"/>
            <a:chExt cx="2518410" cy="1355725"/>
          </a:xfrm>
        </p:grpSpPr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9400" y="497445"/>
              <a:ext cx="1145682" cy="1317535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7062" y="535545"/>
              <a:ext cx="1145682" cy="1317535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1447061" y="3238500"/>
            <a:ext cx="15394305" cy="5334000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algn="ctr" marL="1682750" marR="1680210">
              <a:lnSpc>
                <a:spcPts val="8750"/>
              </a:lnSpc>
              <a:spcBef>
                <a:spcPts val="240"/>
              </a:spcBef>
            </a:pPr>
            <a:r>
              <a:rPr dirty="0" sz="4400">
                <a:solidFill>
                  <a:srgbClr val="3E3E3E"/>
                </a:solidFill>
                <a:latin typeface="Times New Roman"/>
                <a:cs typeface="Times New Roman"/>
              </a:rPr>
              <a:t>DECODING</a:t>
            </a:r>
            <a:r>
              <a:rPr dirty="0" sz="4400" spc="-100">
                <a:solidFill>
                  <a:srgbClr val="3E3E3E"/>
                </a:solidFill>
                <a:latin typeface="Times New Roman"/>
                <a:cs typeface="Times New Roman"/>
              </a:rPr>
              <a:t> </a:t>
            </a:r>
            <a:r>
              <a:rPr dirty="0" sz="4400" spc="-10">
                <a:solidFill>
                  <a:srgbClr val="3E3E3E"/>
                </a:solidFill>
                <a:latin typeface="Times New Roman"/>
                <a:cs typeface="Times New Roman"/>
              </a:rPr>
              <a:t>DEPARTURES:</a:t>
            </a:r>
            <a:r>
              <a:rPr dirty="0" sz="4400" spc="-95">
                <a:solidFill>
                  <a:srgbClr val="3E3E3E"/>
                </a:solidFill>
                <a:latin typeface="Times New Roman"/>
                <a:cs typeface="Times New Roman"/>
              </a:rPr>
              <a:t> </a:t>
            </a:r>
            <a:r>
              <a:rPr dirty="0" sz="4400">
                <a:solidFill>
                  <a:srgbClr val="3E3E3E"/>
                </a:solidFill>
                <a:latin typeface="Times New Roman"/>
                <a:cs typeface="Times New Roman"/>
              </a:rPr>
              <a:t>A</a:t>
            </a:r>
            <a:r>
              <a:rPr dirty="0" sz="4400" spc="-95">
                <a:solidFill>
                  <a:srgbClr val="3E3E3E"/>
                </a:solidFill>
                <a:latin typeface="Times New Roman"/>
                <a:cs typeface="Times New Roman"/>
              </a:rPr>
              <a:t> </a:t>
            </a:r>
            <a:r>
              <a:rPr dirty="0" sz="4400" spc="-10">
                <a:solidFill>
                  <a:srgbClr val="3E3E3E"/>
                </a:solidFill>
                <a:latin typeface="Times New Roman"/>
                <a:cs typeface="Times New Roman"/>
              </a:rPr>
              <a:t>CLASSIFICATION </a:t>
            </a:r>
            <a:r>
              <a:rPr dirty="0" sz="4400">
                <a:solidFill>
                  <a:srgbClr val="3E3E3E"/>
                </a:solidFill>
                <a:latin typeface="Times New Roman"/>
                <a:cs typeface="Times New Roman"/>
              </a:rPr>
              <a:t>JOURNEY</a:t>
            </a:r>
            <a:r>
              <a:rPr dirty="0" sz="4400" spc="-85">
                <a:solidFill>
                  <a:srgbClr val="3E3E3E"/>
                </a:solidFill>
                <a:latin typeface="Times New Roman"/>
                <a:cs typeface="Times New Roman"/>
              </a:rPr>
              <a:t> </a:t>
            </a:r>
            <a:r>
              <a:rPr dirty="0" sz="4400">
                <a:solidFill>
                  <a:srgbClr val="3E3E3E"/>
                </a:solidFill>
                <a:latin typeface="Times New Roman"/>
                <a:cs typeface="Times New Roman"/>
              </a:rPr>
              <a:t>INTO</a:t>
            </a:r>
            <a:r>
              <a:rPr dirty="0" sz="4400" spc="-85">
                <a:solidFill>
                  <a:srgbClr val="3E3E3E"/>
                </a:solidFill>
                <a:latin typeface="Times New Roman"/>
                <a:cs typeface="Times New Roman"/>
              </a:rPr>
              <a:t> </a:t>
            </a:r>
            <a:r>
              <a:rPr dirty="0" sz="4400" spc="-10">
                <a:solidFill>
                  <a:srgbClr val="3E3E3E"/>
                </a:solidFill>
                <a:latin typeface="Times New Roman"/>
                <a:cs typeface="Times New Roman"/>
              </a:rPr>
              <a:t>CUSTOMER</a:t>
            </a:r>
            <a:r>
              <a:rPr dirty="0" sz="4400" spc="-85">
                <a:solidFill>
                  <a:srgbClr val="3E3E3E"/>
                </a:solidFill>
                <a:latin typeface="Times New Roman"/>
                <a:cs typeface="Times New Roman"/>
              </a:rPr>
              <a:t> </a:t>
            </a:r>
            <a:r>
              <a:rPr dirty="0" sz="4400" spc="-10">
                <a:solidFill>
                  <a:srgbClr val="3E3E3E"/>
                </a:solidFill>
                <a:latin typeface="Times New Roman"/>
                <a:cs typeface="Times New Roman"/>
              </a:rPr>
              <a:t>CHURN</a:t>
            </a:r>
            <a:endParaRPr sz="4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480"/>
              </a:spcBef>
            </a:pPr>
            <a:r>
              <a:rPr dirty="0" sz="2800">
                <a:solidFill>
                  <a:srgbClr val="3E3E3E"/>
                </a:solidFill>
                <a:latin typeface="Times New Roman"/>
                <a:cs typeface="Times New Roman"/>
              </a:rPr>
              <a:t>A</a:t>
            </a:r>
            <a:r>
              <a:rPr dirty="0" sz="2800" spc="-100">
                <a:solidFill>
                  <a:srgbClr val="3E3E3E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3E3E3E"/>
                </a:solidFill>
                <a:latin typeface="Times New Roman"/>
                <a:cs typeface="Times New Roman"/>
              </a:rPr>
              <a:t>MACHINE</a:t>
            </a:r>
            <a:r>
              <a:rPr dirty="0" sz="2800" spc="-100">
                <a:solidFill>
                  <a:srgbClr val="3E3E3E"/>
                </a:solidFill>
                <a:latin typeface="Times New Roman"/>
                <a:cs typeface="Times New Roman"/>
              </a:rPr>
              <a:t> </a:t>
            </a:r>
            <a:r>
              <a:rPr dirty="0" sz="2800" spc="-10">
                <a:solidFill>
                  <a:srgbClr val="3E3E3E"/>
                </a:solidFill>
                <a:latin typeface="Times New Roman"/>
                <a:cs typeface="Times New Roman"/>
              </a:rPr>
              <a:t>LEARNING</a:t>
            </a:r>
            <a:r>
              <a:rPr dirty="0" sz="2800" spc="-95">
                <a:solidFill>
                  <a:srgbClr val="3E3E3E"/>
                </a:solidFill>
                <a:latin typeface="Times New Roman"/>
                <a:cs typeface="Times New Roman"/>
              </a:rPr>
              <a:t> </a:t>
            </a:r>
            <a:r>
              <a:rPr dirty="0" sz="2800" spc="-10">
                <a:solidFill>
                  <a:srgbClr val="3E3E3E"/>
                </a:solidFill>
                <a:latin typeface="Times New Roman"/>
                <a:cs typeface="Times New Roman"/>
              </a:rPr>
              <a:t>PERSPECTIVE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2800">
              <a:latin typeface="Times New Roman"/>
              <a:cs typeface="Times New Roman"/>
            </a:endParaRPr>
          </a:p>
          <a:p>
            <a:pPr algn="ctr" marL="497840">
              <a:lnSpc>
                <a:spcPct val="100000"/>
              </a:lnSpc>
              <a:spcBef>
                <a:spcPts val="5"/>
              </a:spcBef>
            </a:pPr>
            <a:r>
              <a:rPr dirty="0" sz="2650" b="1">
                <a:solidFill>
                  <a:srgbClr val="3E3E3E"/>
                </a:solidFill>
                <a:latin typeface="Times New Roman"/>
                <a:cs typeface="Times New Roman"/>
              </a:rPr>
              <a:t>SOHAM</a:t>
            </a:r>
            <a:r>
              <a:rPr dirty="0" sz="2650" spc="-25" b="1">
                <a:solidFill>
                  <a:srgbClr val="3E3E3E"/>
                </a:solidFill>
                <a:latin typeface="Times New Roman"/>
                <a:cs typeface="Times New Roman"/>
              </a:rPr>
              <a:t> </a:t>
            </a:r>
            <a:r>
              <a:rPr dirty="0" sz="2650" b="1">
                <a:solidFill>
                  <a:srgbClr val="3E3E3E"/>
                </a:solidFill>
                <a:latin typeface="Times New Roman"/>
                <a:cs typeface="Times New Roman"/>
              </a:rPr>
              <a:t>PAUL</a:t>
            </a:r>
            <a:r>
              <a:rPr dirty="0" sz="2650" spc="-20" b="1">
                <a:solidFill>
                  <a:srgbClr val="3E3E3E"/>
                </a:solidFill>
                <a:latin typeface="Times New Roman"/>
                <a:cs typeface="Times New Roman"/>
              </a:rPr>
              <a:t> </a:t>
            </a:r>
            <a:r>
              <a:rPr dirty="0" sz="2650" b="1">
                <a:solidFill>
                  <a:srgbClr val="3E3E3E"/>
                </a:solidFill>
                <a:latin typeface="Times New Roman"/>
                <a:cs typeface="Times New Roman"/>
              </a:rPr>
              <a:t>–</a:t>
            </a:r>
            <a:r>
              <a:rPr dirty="0" sz="2650" spc="-15" b="1">
                <a:solidFill>
                  <a:srgbClr val="3E3E3E"/>
                </a:solidFill>
                <a:latin typeface="Times New Roman"/>
                <a:cs typeface="Times New Roman"/>
              </a:rPr>
              <a:t> </a:t>
            </a:r>
            <a:r>
              <a:rPr dirty="0" sz="2650" b="1">
                <a:solidFill>
                  <a:srgbClr val="3E3E3E"/>
                </a:solidFill>
                <a:latin typeface="Times New Roman"/>
                <a:cs typeface="Times New Roman"/>
              </a:rPr>
              <a:t>ANIRBAN</a:t>
            </a:r>
            <a:r>
              <a:rPr dirty="0" sz="2650" spc="-15" b="1">
                <a:solidFill>
                  <a:srgbClr val="3E3E3E"/>
                </a:solidFill>
                <a:latin typeface="Times New Roman"/>
                <a:cs typeface="Times New Roman"/>
              </a:rPr>
              <a:t> </a:t>
            </a:r>
            <a:r>
              <a:rPr dirty="0" sz="2650" spc="-25" b="1">
                <a:solidFill>
                  <a:srgbClr val="3E3E3E"/>
                </a:solidFill>
                <a:latin typeface="Times New Roman"/>
                <a:cs typeface="Times New Roman"/>
              </a:rPr>
              <a:t>DEY</a:t>
            </a:r>
            <a:endParaRPr sz="26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2063487" y="3705611"/>
            <a:ext cx="4533265" cy="6921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1100"/>
              </a:lnSpc>
              <a:spcBef>
                <a:spcPts val="90"/>
              </a:spcBef>
            </a:pP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Customers</a:t>
            </a:r>
            <a:r>
              <a:rPr dirty="0" sz="1550" spc="6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without</a:t>
            </a:r>
            <a:r>
              <a:rPr dirty="0" sz="1550" spc="7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a</a:t>
            </a:r>
            <a:r>
              <a:rPr dirty="0" sz="1550" spc="7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device</a:t>
            </a:r>
            <a:r>
              <a:rPr dirty="0" sz="1550" spc="7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protection</a:t>
            </a:r>
            <a:r>
              <a:rPr dirty="0" sz="1550" spc="7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plan</a:t>
            </a:r>
            <a:r>
              <a:rPr dirty="0" sz="1550" spc="7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and</a:t>
            </a:r>
            <a:r>
              <a:rPr dirty="0" sz="1550" spc="6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 spc="-10">
                <a:solidFill>
                  <a:srgbClr val="F1F4F4"/>
                </a:solidFill>
                <a:latin typeface="Times New Roman"/>
                <a:cs typeface="Times New Roman"/>
              </a:rPr>
              <a:t>without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premium</a:t>
            </a:r>
            <a:r>
              <a:rPr dirty="0" sz="1550" spc="5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tech</a:t>
            </a:r>
            <a:r>
              <a:rPr dirty="0" sz="1550" spc="5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support</a:t>
            </a:r>
            <a:r>
              <a:rPr dirty="0" sz="1550" spc="6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are</a:t>
            </a:r>
            <a:r>
              <a:rPr dirty="0" sz="1550" spc="5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more</a:t>
            </a:r>
            <a:r>
              <a:rPr dirty="0" sz="1550" spc="6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likely</a:t>
            </a:r>
            <a:r>
              <a:rPr dirty="0" sz="1550" spc="5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to</a:t>
            </a:r>
            <a:r>
              <a:rPr dirty="0" sz="1550" spc="6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 spc="-10">
                <a:solidFill>
                  <a:srgbClr val="F1F4F4"/>
                </a:solidFill>
                <a:latin typeface="Times New Roman"/>
                <a:cs typeface="Times New Roman"/>
              </a:rPr>
              <a:t>churn</a:t>
            </a:r>
            <a:endParaRPr sz="1550">
              <a:latin typeface="Times New Roman"/>
              <a:cs typeface="Times New Roman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9448800" y="5174800"/>
            <a:ext cx="7697470" cy="2208530"/>
            <a:chOff x="9448800" y="5174800"/>
            <a:chExt cx="7697470" cy="2208530"/>
          </a:xfrm>
        </p:grpSpPr>
        <p:sp>
          <p:nvSpPr>
            <p:cNvPr id="4" name="object 4" descr=""/>
            <p:cNvSpPr/>
            <p:nvPr/>
          </p:nvSpPr>
          <p:spPr>
            <a:xfrm>
              <a:off x="9448800" y="5497053"/>
              <a:ext cx="6331585" cy="1564005"/>
            </a:xfrm>
            <a:custGeom>
              <a:avLst/>
              <a:gdLst/>
              <a:ahLst/>
              <a:cxnLst/>
              <a:rect l="l" t="t" r="r" b="b"/>
              <a:pathLst>
                <a:path w="6331584" h="1564004">
                  <a:moveTo>
                    <a:pt x="6291873" y="1563792"/>
                  </a:moveTo>
                  <a:lnTo>
                    <a:pt x="39406" y="1563792"/>
                  </a:lnTo>
                  <a:lnTo>
                    <a:pt x="24067" y="1560696"/>
                  </a:lnTo>
                  <a:lnTo>
                    <a:pt x="11541" y="1552251"/>
                  </a:lnTo>
                  <a:lnTo>
                    <a:pt x="3096" y="1539725"/>
                  </a:lnTo>
                  <a:lnTo>
                    <a:pt x="0" y="1524385"/>
                  </a:lnTo>
                  <a:lnTo>
                    <a:pt x="0" y="39406"/>
                  </a:lnTo>
                  <a:lnTo>
                    <a:pt x="3096" y="24067"/>
                  </a:lnTo>
                  <a:lnTo>
                    <a:pt x="11541" y="11541"/>
                  </a:lnTo>
                  <a:lnTo>
                    <a:pt x="24067" y="3096"/>
                  </a:lnTo>
                  <a:lnTo>
                    <a:pt x="39406" y="0"/>
                  </a:lnTo>
                  <a:lnTo>
                    <a:pt x="6291873" y="0"/>
                  </a:lnTo>
                  <a:lnTo>
                    <a:pt x="6328281" y="24325"/>
                  </a:lnTo>
                  <a:lnTo>
                    <a:pt x="6331281" y="39406"/>
                  </a:lnTo>
                  <a:lnTo>
                    <a:pt x="6331281" y="1524385"/>
                  </a:lnTo>
                  <a:lnTo>
                    <a:pt x="6328184" y="1539725"/>
                  </a:lnTo>
                  <a:lnTo>
                    <a:pt x="6319739" y="1552251"/>
                  </a:lnTo>
                  <a:lnTo>
                    <a:pt x="6307213" y="1560696"/>
                  </a:lnTo>
                  <a:lnTo>
                    <a:pt x="6291873" y="1563792"/>
                  </a:lnTo>
                  <a:close/>
                </a:path>
              </a:pathLst>
            </a:custGeom>
            <a:solidFill>
              <a:srgbClr val="13121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4683885" y="5255762"/>
              <a:ext cx="2381250" cy="2046605"/>
            </a:xfrm>
            <a:custGeom>
              <a:avLst/>
              <a:gdLst/>
              <a:ahLst/>
              <a:cxnLst/>
              <a:rect l="l" t="t" r="r" b="b"/>
              <a:pathLst>
                <a:path w="2381250" h="2046604">
                  <a:moveTo>
                    <a:pt x="1785925" y="2046373"/>
                  </a:moveTo>
                  <a:lnTo>
                    <a:pt x="595308" y="2046373"/>
                  </a:lnTo>
                  <a:lnTo>
                    <a:pt x="0" y="1023186"/>
                  </a:lnTo>
                  <a:lnTo>
                    <a:pt x="595308" y="0"/>
                  </a:lnTo>
                  <a:lnTo>
                    <a:pt x="1785925" y="0"/>
                  </a:lnTo>
                  <a:lnTo>
                    <a:pt x="2381234" y="1023186"/>
                  </a:lnTo>
                  <a:lnTo>
                    <a:pt x="1785925" y="20463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4683885" y="5255762"/>
              <a:ext cx="2381250" cy="2046605"/>
            </a:xfrm>
            <a:custGeom>
              <a:avLst/>
              <a:gdLst/>
              <a:ahLst/>
              <a:cxnLst/>
              <a:rect l="l" t="t" r="r" b="b"/>
              <a:pathLst>
                <a:path w="2381250" h="2046604">
                  <a:moveTo>
                    <a:pt x="2381234" y="1023186"/>
                  </a:moveTo>
                  <a:lnTo>
                    <a:pt x="1785925" y="2046373"/>
                  </a:lnTo>
                  <a:lnTo>
                    <a:pt x="595308" y="2046373"/>
                  </a:lnTo>
                  <a:lnTo>
                    <a:pt x="0" y="1023186"/>
                  </a:lnTo>
                  <a:lnTo>
                    <a:pt x="595308" y="0"/>
                  </a:lnTo>
                  <a:lnTo>
                    <a:pt x="1785925" y="0"/>
                  </a:lnTo>
                  <a:lnTo>
                    <a:pt x="2381234" y="1023186"/>
                  </a:lnTo>
                  <a:close/>
                </a:path>
              </a:pathLst>
            </a:custGeom>
            <a:ln w="1619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9720351" y="5716803"/>
            <a:ext cx="4390390" cy="6921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1100"/>
              </a:lnSpc>
              <a:spcBef>
                <a:spcPts val="90"/>
              </a:spcBef>
            </a:pP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Customers</a:t>
            </a:r>
            <a:r>
              <a:rPr dirty="0" sz="1550" spc="7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who</a:t>
            </a:r>
            <a:r>
              <a:rPr dirty="0" sz="1550" spc="7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have</a:t>
            </a:r>
            <a:r>
              <a:rPr dirty="0" sz="1550" spc="7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streaming</a:t>
            </a:r>
            <a:r>
              <a:rPr dirty="0" sz="1550" spc="7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TV,</a:t>
            </a:r>
            <a:r>
              <a:rPr dirty="0" sz="1550" spc="7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Movies,</a:t>
            </a:r>
            <a:r>
              <a:rPr dirty="0" sz="1550" spc="7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Music</a:t>
            </a:r>
            <a:r>
              <a:rPr dirty="0" sz="1550" spc="7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 spc="-50">
                <a:solidFill>
                  <a:srgbClr val="F1F4F4"/>
                </a:solidFill>
                <a:latin typeface="Times New Roman"/>
                <a:cs typeface="Times New Roman"/>
              </a:rPr>
              <a:t>&amp;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unlimited</a:t>
            </a:r>
            <a:r>
              <a:rPr dirty="0" sz="1550" spc="5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data</a:t>
            </a:r>
            <a:r>
              <a:rPr dirty="0" sz="1550" spc="6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are</a:t>
            </a:r>
            <a:r>
              <a:rPr dirty="0" sz="1550" spc="6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more</a:t>
            </a:r>
            <a:r>
              <a:rPr dirty="0" sz="1550" spc="6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likely</a:t>
            </a:r>
            <a:r>
              <a:rPr dirty="0" sz="1550" spc="6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to</a:t>
            </a:r>
            <a:r>
              <a:rPr dirty="0" sz="1550" spc="6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 spc="-10">
                <a:solidFill>
                  <a:srgbClr val="F1F4F4"/>
                </a:solidFill>
                <a:latin typeface="Times New Roman"/>
                <a:cs typeface="Times New Roman"/>
              </a:rPr>
              <a:t>stay.</a:t>
            </a:r>
            <a:endParaRPr sz="1550">
              <a:latin typeface="Times New Roman"/>
              <a:cs typeface="Times New Roman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68600" y="1560721"/>
            <a:ext cx="893039" cy="1072427"/>
          </a:xfrm>
          <a:prstGeom prst="rect">
            <a:avLst/>
          </a:prstGeom>
        </p:spPr>
      </p:pic>
      <p:grpSp>
        <p:nvGrpSpPr>
          <p:cNvPr id="9" name="object 9" descr=""/>
          <p:cNvGrpSpPr/>
          <p:nvPr/>
        </p:nvGrpSpPr>
        <p:grpSpPr>
          <a:xfrm>
            <a:off x="9494715" y="3696127"/>
            <a:ext cx="7570470" cy="5776595"/>
            <a:chOff x="9494715" y="3696127"/>
            <a:chExt cx="7570470" cy="5776595"/>
          </a:xfrm>
        </p:grpSpPr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16200" y="5701525"/>
              <a:ext cx="1023764" cy="104079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75414" y="3696127"/>
              <a:ext cx="980528" cy="1070020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10733839" y="7586399"/>
              <a:ext cx="6331585" cy="1564005"/>
            </a:xfrm>
            <a:custGeom>
              <a:avLst/>
              <a:gdLst/>
              <a:ahLst/>
              <a:cxnLst/>
              <a:rect l="l" t="t" r="r" b="b"/>
              <a:pathLst>
                <a:path w="6331584" h="1564004">
                  <a:moveTo>
                    <a:pt x="6291873" y="1563793"/>
                  </a:moveTo>
                  <a:lnTo>
                    <a:pt x="39406" y="1563793"/>
                  </a:lnTo>
                  <a:lnTo>
                    <a:pt x="24067" y="1560696"/>
                  </a:lnTo>
                  <a:lnTo>
                    <a:pt x="11541" y="1552251"/>
                  </a:lnTo>
                  <a:lnTo>
                    <a:pt x="3096" y="1539724"/>
                  </a:lnTo>
                  <a:lnTo>
                    <a:pt x="0" y="1524385"/>
                  </a:lnTo>
                  <a:lnTo>
                    <a:pt x="0" y="39406"/>
                  </a:lnTo>
                  <a:lnTo>
                    <a:pt x="3096" y="24067"/>
                  </a:lnTo>
                  <a:lnTo>
                    <a:pt x="11541" y="11541"/>
                  </a:lnTo>
                  <a:lnTo>
                    <a:pt x="24067" y="3096"/>
                  </a:lnTo>
                  <a:lnTo>
                    <a:pt x="39406" y="0"/>
                  </a:lnTo>
                  <a:lnTo>
                    <a:pt x="6291873" y="0"/>
                  </a:lnTo>
                  <a:lnTo>
                    <a:pt x="6328281" y="24325"/>
                  </a:lnTo>
                  <a:lnTo>
                    <a:pt x="6331280" y="39406"/>
                  </a:lnTo>
                  <a:lnTo>
                    <a:pt x="6331280" y="1524385"/>
                  </a:lnTo>
                  <a:lnTo>
                    <a:pt x="6328184" y="1539724"/>
                  </a:lnTo>
                  <a:lnTo>
                    <a:pt x="6319739" y="1552251"/>
                  </a:lnTo>
                  <a:lnTo>
                    <a:pt x="6307213" y="1560696"/>
                  </a:lnTo>
                  <a:lnTo>
                    <a:pt x="6291873" y="1563793"/>
                  </a:lnTo>
                  <a:close/>
                </a:path>
              </a:pathLst>
            </a:custGeom>
            <a:solidFill>
              <a:srgbClr val="13121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9575678" y="7345107"/>
              <a:ext cx="2381250" cy="2046605"/>
            </a:xfrm>
            <a:custGeom>
              <a:avLst/>
              <a:gdLst/>
              <a:ahLst/>
              <a:cxnLst/>
              <a:rect l="l" t="t" r="r" b="b"/>
              <a:pathLst>
                <a:path w="2381250" h="2046604">
                  <a:moveTo>
                    <a:pt x="1785925" y="2046374"/>
                  </a:moveTo>
                  <a:lnTo>
                    <a:pt x="595308" y="2046374"/>
                  </a:lnTo>
                  <a:lnTo>
                    <a:pt x="0" y="1023187"/>
                  </a:lnTo>
                  <a:lnTo>
                    <a:pt x="595308" y="0"/>
                  </a:lnTo>
                  <a:lnTo>
                    <a:pt x="1785925" y="0"/>
                  </a:lnTo>
                  <a:lnTo>
                    <a:pt x="2381235" y="1023187"/>
                  </a:lnTo>
                  <a:lnTo>
                    <a:pt x="1785925" y="20463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9575678" y="7345107"/>
              <a:ext cx="2381250" cy="2046605"/>
            </a:xfrm>
            <a:custGeom>
              <a:avLst/>
              <a:gdLst/>
              <a:ahLst/>
              <a:cxnLst/>
              <a:rect l="l" t="t" r="r" b="b"/>
              <a:pathLst>
                <a:path w="2381250" h="2046604">
                  <a:moveTo>
                    <a:pt x="2381235" y="1023187"/>
                  </a:moveTo>
                  <a:lnTo>
                    <a:pt x="1785925" y="2046374"/>
                  </a:lnTo>
                  <a:lnTo>
                    <a:pt x="595308" y="2046374"/>
                  </a:lnTo>
                  <a:lnTo>
                    <a:pt x="0" y="1023187"/>
                  </a:lnTo>
                  <a:lnTo>
                    <a:pt x="595308" y="0"/>
                  </a:lnTo>
                  <a:lnTo>
                    <a:pt x="1785925" y="0"/>
                  </a:lnTo>
                  <a:lnTo>
                    <a:pt x="2381235" y="1023187"/>
                  </a:lnTo>
                  <a:close/>
                </a:path>
              </a:pathLst>
            </a:custGeom>
            <a:ln w="1619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12105267" y="7545603"/>
            <a:ext cx="4600575" cy="13589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1100"/>
              </a:lnSpc>
              <a:spcBef>
                <a:spcPts val="90"/>
              </a:spcBef>
            </a:pP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Customers</a:t>
            </a:r>
            <a:r>
              <a:rPr dirty="0" sz="1550" spc="6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with</a:t>
            </a:r>
            <a:r>
              <a:rPr dirty="0" sz="1550" spc="6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a</a:t>
            </a:r>
            <a:r>
              <a:rPr dirty="0" sz="1550" spc="6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yearly</a:t>
            </a:r>
            <a:r>
              <a:rPr dirty="0" sz="1550" spc="6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contract</a:t>
            </a:r>
            <a:r>
              <a:rPr dirty="0" sz="1550" spc="6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have</a:t>
            </a:r>
            <a:r>
              <a:rPr dirty="0" sz="1550" spc="6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less</a:t>
            </a:r>
            <a:r>
              <a:rPr dirty="0" sz="1550" spc="6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churn</a:t>
            </a:r>
            <a:r>
              <a:rPr dirty="0" sz="1550" spc="6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 spc="-10">
                <a:solidFill>
                  <a:srgbClr val="F1F4F4"/>
                </a:solidFill>
                <a:latin typeface="Times New Roman"/>
                <a:cs typeface="Times New Roman"/>
              </a:rPr>
              <a:t>rate;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paperless</a:t>
            </a:r>
            <a:r>
              <a:rPr dirty="0" sz="1550" spc="5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billings</a:t>
            </a:r>
            <a:r>
              <a:rPr dirty="0" sz="1550" spc="5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have</a:t>
            </a:r>
            <a:r>
              <a:rPr dirty="0" sz="1550" spc="5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no</a:t>
            </a:r>
            <a:r>
              <a:rPr dirty="0" sz="1550" spc="5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effects</a:t>
            </a:r>
            <a:r>
              <a:rPr dirty="0" sz="1550" spc="5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on</a:t>
            </a:r>
            <a:r>
              <a:rPr dirty="0" sz="1550" spc="5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churn</a:t>
            </a:r>
            <a:r>
              <a:rPr dirty="0" sz="1550" spc="5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rate;</a:t>
            </a:r>
            <a:r>
              <a:rPr dirty="0" sz="1550" spc="5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 spc="-25">
                <a:solidFill>
                  <a:srgbClr val="F1F4F4"/>
                </a:solidFill>
                <a:latin typeface="Times New Roman"/>
                <a:cs typeface="Times New Roman"/>
              </a:rPr>
              <a:t>and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customers</a:t>
            </a:r>
            <a:r>
              <a:rPr dirty="0" sz="1550" spc="5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using</a:t>
            </a:r>
            <a:r>
              <a:rPr dirty="0" sz="1550" spc="6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credit</a:t>
            </a:r>
            <a:r>
              <a:rPr dirty="0" sz="1550" spc="6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card</a:t>
            </a:r>
            <a:r>
              <a:rPr dirty="0" sz="1550" spc="6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&amp;</a:t>
            </a:r>
            <a:r>
              <a:rPr dirty="0" sz="1550" spc="6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mailed</a:t>
            </a:r>
            <a:r>
              <a:rPr dirty="0" sz="1550" spc="6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cheques</a:t>
            </a:r>
            <a:r>
              <a:rPr dirty="0" sz="1550" spc="6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are</a:t>
            </a:r>
            <a:r>
              <a:rPr dirty="0" sz="1550" spc="5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rare</a:t>
            </a:r>
            <a:r>
              <a:rPr dirty="0" sz="1550" spc="6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 spc="-25">
                <a:solidFill>
                  <a:srgbClr val="F1F4F4"/>
                </a:solidFill>
                <a:latin typeface="Times New Roman"/>
                <a:cs typeface="Times New Roman"/>
              </a:rPr>
              <a:t>to </a:t>
            </a:r>
            <a:r>
              <a:rPr dirty="0" sz="1550" spc="-10">
                <a:solidFill>
                  <a:srgbClr val="F1F4F4"/>
                </a:solidFill>
                <a:latin typeface="Times New Roman"/>
                <a:cs typeface="Times New Roman"/>
              </a:rPr>
              <a:t>churn.</a:t>
            </a:r>
            <a:endParaRPr sz="1550">
              <a:latin typeface="Times New Roman"/>
              <a:cs typeface="Times New Roman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75414" y="7812672"/>
            <a:ext cx="980528" cy="1070020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73875" y="1151528"/>
            <a:ext cx="8233943" cy="8189879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10249910" y="1418769"/>
            <a:ext cx="429133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06500" marR="5080" indent="-1194435">
              <a:lnSpc>
                <a:spcPct val="150000"/>
              </a:lnSpc>
              <a:spcBef>
                <a:spcPts val="100"/>
              </a:spcBef>
            </a:pPr>
            <a:r>
              <a:rPr dirty="0" sz="1800">
                <a:solidFill>
                  <a:srgbClr val="F1F4F4"/>
                </a:solidFill>
                <a:latin typeface="Times New Roman"/>
                <a:cs typeface="Times New Roman"/>
              </a:rPr>
              <a:t>BAR</a:t>
            </a:r>
            <a:r>
              <a:rPr dirty="0" sz="1800" spc="-2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1F4F4"/>
                </a:solidFill>
                <a:latin typeface="Times New Roman"/>
                <a:cs typeface="Times New Roman"/>
              </a:rPr>
              <a:t>PLOT</a:t>
            </a:r>
            <a:r>
              <a:rPr dirty="0" sz="1800" spc="-2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1F4F4"/>
                </a:solidFill>
                <a:latin typeface="Times New Roman"/>
                <a:cs typeface="Times New Roman"/>
              </a:rPr>
              <a:t>OF</a:t>
            </a:r>
            <a:r>
              <a:rPr dirty="0" sz="1800" spc="-2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1F4F4"/>
                </a:solidFill>
                <a:latin typeface="Times New Roman"/>
                <a:cs typeface="Times New Roman"/>
              </a:rPr>
              <a:t>CUSOMER</a:t>
            </a:r>
            <a:r>
              <a:rPr dirty="0" sz="1800" spc="-2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1F4F4"/>
                </a:solidFill>
                <a:latin typeface="Times New Roman"/>
                <a:cs typeface="Times New Roman"/>
              </a:rPr>
              <a:t>DISTRIBUTION </a:t>
            </a:r>
            <a:r>
              <a:rPr dirty="0" sz="1800">
                <a:solidFill>
                  <a:srgbClr val="F1F4F4"/>
                </a:solidFill>
                <a:latin typeface="Times New Roman"/>
                <a:cs typeface="Times New Roman"/>
              </a:rPr>
              <a:t>ON</a:t>
            </a:r>
            <a:r>
              <a:rPr dirty="0" sz="1800" spc="-4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1F4F4"/>
                </a:solidFill>
                <a:latin typeface="Times New Roman"/>
                <a:cs typeface="Times New Roman"/>
              </a:rPr>
              <a:t>DIFFERENT</a:t>
            </a:r>
            <a:r>
              <a:rPr dirty="0" sz="1800" spc="-2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1F4F4"/>
                </a:solidFill>
                <a:latin typeface="Times New Roman"/>
                <a:cs typeface="Times New Roman"/>
              </a:rPr>
              <a:t>ATTRIBUTES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838200" y="597394"/>
              <a:ext cx="16761460" cy="9690100"/>
            </a:xfrm>
            <a:custGeom>
              <a:avLst/>
              <a:gdLst/>
              <a:ahLst/>
              <a:cxnLst/>
              <a:rect l="l" t="t" r="r" b="b"/>
              <a:pathLst>
                <a:path w="16761460" h="9690100">
                  <a:moveTo>
                    <a:pt x="2834640" y="1153541"/>
                  </a:moveTo>
                  <a:lnTo>
                    <a:pt x="2830665" y="1101598"/>
                  </a:lnTo>
                  <a:lnTo>
                    <a:pt x="2819044" y="1052118"/>
                  </a:lnTo>
                  <a:lnTo>
                    <a:pt x="2800235" y="1006500"/>
                  </a:lnTo>
                  <a:lnTo>
                    <a:pt x="2774670" y="966139"/>
                  </a:lnTo>
                  <a:lnTo>
                    <a:pt x="2743479" y="933043"/>
                  </a:lnTo>
                  <a:lnTo>
                    <a:pt x="2708237" y="908685"/>
                  </a:lnTo>
                  <a:lnTo>
                    <a:pt x="2670010" y="893648"/>
                  </a:lnTo>
                  <a:lnTo>
                    <a:pt x="2629878" y="888504"/>
                  </a:lnTo>
                  <a:lnTo>
                    <a:pt x="204749" y="888504"/>
                  </a:lnTo>
                  <a:lnTo>
                    <a:pt x="163487" y="893889"/>
                  </a:lnTo>
                  <a:lnTo>
                    <a:pt x="125044" y="909332"/>
                  </a:lnTo>
                  <a:lnTo>
                    <a:pt x="90271" y="933780"/>
                  </a:lnTo>
                  <a:lnTo>
                    <a:pt x="59969" y="966139"/>
                  </a:lnTo>
                  <a:lnTo>
                    <a:pt x="34963" y="1005357"/>
                  </a:lnTo>
                  <a:lnTo>
                    <a:pt x="16078" y="1050378"/>
                  </a:lnTo>
                  <a:lnTo>
                    <a:pt x="4152" y="1100137"/>
                  </a:lnTo>
                  <a:lnTo>
                    <a:pt x="0" y="1153541"/>
                  </a:lnTo>
                  <a:lnTo>
                    <a:pt x="0" y="9689605"/>
                  </a:lnTo>
                  <a:lnTo>
                    <a:pt x="2834640" y="9689605"/>
                  </a:lnTo>
                  <a:lnTo>
                    <a:pt x="2834640" y="1153541"/>
                  </a:lnTo>
                  <a:close/>
                </a:path>
                <a:path w="16761460" h="9690100">
                  <a:moveTo>
                    <a:pt x="6294120" y="2356256"/>
                  </a:moveTo>
                  <a:lnTo>
                    <a:pt x="6290145" y="2311095"/>
                  </a:lnTo>
                  <a:lnTo>
                    <a:pt x="6278524" y="2268080"/>
                  </a:lnTo>
                  <a:lnTo>
                    <a:pt x="6259715" y="2228431"/>
                  </a:lnTo>
                  <a:lnTo>
                    <a:pt x="6234150" y="2193340"/>
                  </a:lnTo>
                  <a:lnTo>
                    <a:pt x="6202959" y="2164562"/>
                  </a:lnTo>
                  <a:lnTo>
                    <a:pt x="6167717" y="2143391"/>
                  </a:lnTo>
                  <a:lnTo>
                    <a:pt x="6129490" y="2130323"/>
                  </a:lnTo>
                  <a:lnTo>
                    <a:pt x="6089358" y="2125853"/>
                  </a:lnTo>
                  <a:lnTo>
                    <a:pt x="3664229" y="2125853"/>
                  </a:lnTo>
                  <a:lnTo>
                    <a:pt x="3617277" y="2131949"/>
                  </a:lnTo>
                  <a:lnTo>
                    <a:pt x="3574186" y="2149271"/>
                  </a:lnTo>
                  <a:lnTo>
                    <a:pt x="3536162" y="2176475"/>
                  </a:lnTo>
                  <a:lnTo>
                    <a:pt x="3504450" y="2212149"/>
                  </a:lnTo>
                  <a:lnTo>
                    <a:pt x="3480282" y="2254935"/>
                  </a:lnTo>
                  <a:lnTo>
                    <a:pt x="3464877" y="2303424"/>
                  </a:lnTo>
                  <a:lnTo>
                    <a:pt x="3459480" y="2356256"/>
                  </a:lnTo>
                  <a:lnTo>
                    <a:pt x="3459480" y="9689605"/>
                  </a:lnTo>
                  <a:lnTo>
                    <a:pt x="6294120" y="9689605"/>
                  </a:lnTo>
                  <a:lnTo>
                    <a:pt x="6294120" y="2356256"/>
                  </a:lnTo>
                  <a:close/>
                </a:path>
                <a:path w="16761460" h="9690100">
                  <a:moveTo>
                    <a:pt x="9799320" y="3782009"/>
                  </a:moveTo>
                  <a:lnTo>
                    <a:pt x="9783724" y="3709555"/>
                  </a:lnTo>
                  <a:lnTo>
                    <a:pt x="9739351" y="3648125"/>
                  </a:lnTo>
                  <a:lnTo>
                    <a:pt x="9708159" y="3624491"/>
                  </a:lnTo>
                  <a:lnTo>
                    <a:pt x="9672917" y="3607092"/>
                  </a:lnTo>
                  <a:lnTo>
                    <a:pt x="9634690" y="3596348"/>
                  </a:lnTo>
                  <a:lnTo>
                    <a:pt x="9594558" y="3592677"/>
                  </a:lnTo>
                  <a:lnTo>
                    <a:pt x="7169429" y="3592677"/>
                  </a:lnTo>
                  <a:lnTo>
                    <a:pt x="7122477" y="3597681"/>
                  </a:lnTo>
                  <a:lnTo>
                    <a:pt x="7079386" y="3611918"/>
                  </a:lnTo>
                  <a:lnTo>
                    <a:pt x="7041362" y="3634270"/>
                  </a:lnTo>
                  <a:lnTo>
                    <a:pt x="7009651" y="3663594"/>
                  </a:lnTo>
                  <a:lnTo>
                    <a:pt x="6985482" y="3698748"/>
                  </a:lnTo>
                  <a:lnTo>
                    <a:pt x="6970077" y="3738600"/>
                  </a:lnTo>
                  <a:lnTo>
                    <a:pt x="6964680" y="3782009"/>
                  </a:lnTo>
                  <a:lnTo>
                    <a:pt x="6964680" y="9689605"/>
                  </a:lnTo>
                  <a:lnTo>
                    <a:pt x="9799320" y="9689605"/>
                  </a:lnTo>
                  <a:lnTo>
                    <a:pt x="9799320" y="3782009"/>
                  </a:lnTo>
                  <a:close/>
                </a:path>
                <a:path w="16761460" h="9690100">
                  <a:moveTo>
                    <a:pt x="16761460" y="85280"/>
                  </a:moveTo>
                  <a:lnTo>
                    <a:pt x="16754983" y="52095"/>
                  </a:lnTo>
                  <a:lnTo>
                    <a:pt x="16737305" y="24980"/>
                  </a:lnTo>
                  <a:lnTo>
                    <a:pt x="16711067" y="6705"/>
                  </a:lnTo>
                  <a:lnTo>
                    <a:pt x="16678961" y="0"/>
                  </a:lnTo>
                  <a:lnTo>
                    <a:pt x="8507692" y="0"/>
                  </a:lnTo>
                  <a:lnTo>
                    <a:pt x="8475586" y="6705"/>
                  </a:lnTo>
                  <a:lnTo>
                    <a:pt x="8449348" y="24980"/>
                  </a:lnTo>
                  <a:lnTo>
                    <a:pt x="8431670" y="52095"/>
                  </a:lnTo>
                  <a:lnTo>
                    <a:pt x="8425180" y="85280"/>
                  </a:lnTo>
                  <a:lnTo>
                    <a:pt x="8425180" y="3070072"/>
                  </a:lnTo>
                  <a:lnTo>
                    <a:pt x="8431670" y="3103270"/>
                  </a:lnTo>
                  <a:lnTo>
                    <a:pt x="8449348" y="3130385"/>
                  </a:lnTo>
                  <a:lnTo>
                    <a:pt x="8475586" y="3148660"/>
                  </a:lnTo>
                  <a:lnTo>
                    <a:pt x="8507692" y="3155365"/>
                  </a:lnTo>
                  <a:lnTo>
                    <a:pt x="16678961" y="3155365"/>
                  </a:lnTo>
                  <a:lnTo>
                    <a:pt x="16711067" y="3148660"/>
                  </a:lnTo>
                  <a:lnTo>
                    <a:pt x="16737305" y="3130385"/>
                  </a:lnTo>
                  <a:lnTo>
                    <a:pt x="16754983" y="3103270"/>
                  </a:lnTo>
                  <a:lnTo>
                    <a:pt x="16761460" y="3070072"/>
                  </a:lnTo>
                  <a:lnTo>
                    <a:pt x="16761460" y="85280"/>
                  </a:lnTo>
                  <a:close/>
                </a:path>
              </a:pathLst>
            </a:custGeom>
            <a:solidFill>
              <a:srgbClr val="FFFFFF">
                <a:alpha val="8666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631607" y="690880"/>
            <a:ext cx="587692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/>
              <a:t>FEATURE</a:t>
            </a:r>
            <a:r>
              <a:rPr dirty="0" sz="4000" spc="-45"/>
              <a:t> </a:t>
            </a:r>
            <a:r>
              <a:rPr dirty="0" sz="4000" spc="-10"/>
              <a:t>ENGINEERING</a:t>
            </a:r>
            <a:endParaRPr sz="4000"/>
          </a:p>
        </p:txBody>
      </p:sp>
      <p:sp>
        <p:nvSpPr>
          <p:cNvPr id="6" name="object 6" descr=""/>
          <p:cNvSpPr txBox="1"/>
          <p:nvPr/>
        </p:nvSpPr>
        <p:spPr>
          <a:xfrm>
            <a:off x="9553122" y="1425564"/>
            <a:ext cx="7699375" cy="16802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-1270">
              <a:lnSpc>
                <a:spcPct val="139200"/>
              </a:lnSpc>
              <a:spcBef>
                <a:spcPts val="95"/>
              </a:spcBef>
            </a:pP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Key</a:t>
            </a:r>
            <a:r>
              <a:rPr dirty="0" sz="1950" spc="2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steps</a:t>
            </a:r>
            <a:r>
              <a:rPr dirty="0" sz="1950" spc="2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include</a:t>
            </a:r>
            <a:r>
              <a:rPr dirty="0" sz="1950" spc="2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feature</a:t>
            </a:r>
            <a:r>
              <a:rPr dirty="0" sz="1950" spc="2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encoding</a:t>
            </a:r>
            <a:r>
              <a:rPr dirty="0" sz="1950" spc="2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for</a:t>
            </a:r>
            <a:r>
              <a:rPr dirty="0" sz="1950" spc="2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categorical</a:t>
            </a:r>
            <a:r>
              <a:rPr dirty="0" sz="1950" spc="2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variables,</a:t>
            </a:r>
            <a:r>
              <a:rPr dirty="0" sz="1950" spc="3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label</a:t>
            </a:r>
            <a:r>
              <a:rPr dirty="0" sz="1950" spc="2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 spc="-10">
                <a:solidFill>
                  <a:srgbClr val="040506"/>
                </a:solidFill>
                <a:latin typeface="Times New Roman"/>
                <a:cs typeface="Times New Roman"/>
              </a:rPr>
              <a:t>encoding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to</a:t>
            </a:r>
            <a:r>
              <a:rPr dirty="0" sz="1950" spc="3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convert</a:t>
            </a:r>
            <a:r>
              <a:rPr dirty="0" sz="1950" spc="4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labels</a:t>
            </a:r>
            <a:r>
              <a:rPr dirty="0" sz="1950" spc="4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to</a:t>
            </a:r>
            <a:r>
              <a:rPr dirty="0" sz="1950" spc="4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numerical</a:t>
            </a:r>
            <a:r>
              <a:rPr dirty="0" sz="1950" spc="4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format,</a:t>
            </a:r>
            <a:r>
              <a:rPr dirty="0" sz="1950" spc="4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dummy</a:t>
            </a:r>
            <a:r>
              <a:rPr dirty="0" sz="1950" spc="4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variable</a:t>
            </a:r>
            <a:r>
              <a:rPr dirty="0" sz="1950" spc="4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introduction</a:t>
            </a:r>
            <a:r>
              <a:rPr dirty="0" sz="1950" spc="4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 spc="-25">
                <a:solidFill>
                  <a:srgbClr val="040506"/>
                </a:solidFill>
                <a:latin typeface="Times New Roman"/>
                <a:cs typeface="Times New Roman"/>
              </a:rPr>
              <a:t>for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binary</a:t>
            </a:r>
            <a:r>
              <a:rPr dirty="0" sz="1950" spc="4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representation,</a:t>
            </a:r>
            <a:r>
              <a:rPr dirty="0" sz="1950" spc="5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feature</a:t>
            </a:r>
            <a:r>
              <a:rPr dirty="0" sz="1950" spc="4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scaling</a:t>
            </a:r>
            <a:r>
              <a:rPr dirty="0" sz="1950" spc="5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for</a:t>
            </a:r>
            <a:r>
              <a:rPr dirty="0" sz="1950" spc="4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magnitude</a:t>
            </a:r>
            <a:r>
              <a:rPr dirty="0" sz="1950" spc="5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uniformity</a:t>
            </a:r>
            <a:r>
              <a:rPr dirty="0" sz="1950" spc="4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and</a:t>
            </a:r>
            <a:r>
              <a:rPr dirty="0" sz="1950" spc="5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train-</a:t>
            </a:r>
            <a:r>
              <a:rPr dirty="0" sz="1950" spc="-20">
                <a:solidFill>
                  <a:srgbClr val="040506"/>
                </a:solidFill>
                <a:latin typeface="Times New Roman"/>
                <a:cs typeface="Times New Roman"/>
              </a:rPr>
              <a:t>test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splitting</a:t>
            </a:r>
            <a:r>
              <a:rPr dirty="0" sz="1950" spc="2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for</a:t>
            </a:r>
            <a:r>
              <a:rPr dirty="0" sz="1950" spc="3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model</a:t>
            </a:r>
            <a:r>
              <a:rPr dirty="0" sz="1950" spc="3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evaluation</a:t>
            </a:r>
            <a:r>
              <a:rPr dirty="0" sz="1950" spc="3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on</a:t>
            </a:r>
            <a:r>
              <a:rPr dirty="0" sz="1950" spc="2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unseen</a:t>
            </a:r>
            <a:r>
              <a:rPr dirty="0" sz="1950" spc="3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 spc="-10">
                <a:solidFill>
                  <a:srgbClr val="040506"/>
                </a:solidFill>
                <a:latin typeface="Times New Roman"/>
                <a:cs typeface="Times New Roman"/>
              </a:rPr>
              <a:t>data.</a:t>
            </a:r>
            <a:endParaRPr sz="1950">
              <a:latin typeface="Times New Roman"/>
              <a:cs typeface="Times New Roman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1730911" y="2292203"/>
            <a:ext cx="15902305" cy="7995284"/>
            <a:chOff x="1730911" y="2292203"/>
            <a:chExt cx="15902305" cy="7995284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30911" y="2292203"/>
              <a:ext cx="1105275" cy="1327296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6393" y="3619500"/>
              <a:ext cx="1152116" cy="146681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43456" y="5645458"/>
              <a:ext cx="1244553" cy="1262922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1308080" y="5496115"/>
              <a:ext cx="6324600" cy="4791075"/>
            </a:xfrm>
            <a:custGeom>
              <a:avLst/>
              <a:gdLst/>
              <a:ahLst/>
              <a:cxnLst/>
              <a:rect l="l" t="t" r="r" b="b"/>
              <a:pathLst>
                <a:path w="6324600" h="4791075">
                  <a:moveTo>
                    <a:pt x="2834640" y="152768"/>
                  </a:moveTo>
                  <a:lnTo>
                    <a:pt x="2819044" y="94310"/>
                  </a:lnTo>
                  <a:lnTo>
                    <a:pt x="2774670" y="44742"/>
                  </a:lnTo>
                  <a:lnTo>
                    <a:pt x="2708237" y="11633"/>
                  </a:lnTo>
                  <a:lnTo>
                    <a:pt x="2670010" y="2959"/>
                  </a:lnTo>
                  <a:lnTo>
                    <a:pt x="2629878" y="0"/>
                  </a:lnTo>
                  <a:lnTo>
                    <a:pt x="204749" y="0"/>
                  </a:lnTo>
                  <a:lnTo>
                    <a:pt x="150317" y="5461"/>
                  </a:lnTo>
                  <a:lnTo>
                    <a:pt x="101409" y="20853"/>
                  </a:lnTo>
                  <a:lnTo>
                    <a:pt x="59969" y="44742"/>
                  </a:lnTo>
                  <a:lnTo>
                    <a:pt x="27952" y="75666"/>
                  </a:lnTo>
                  <a:lnTo>
                    <a:pt x="7302" y="112153"/>
                  </a:lnTo>
                  <a:lnTo>
                    <a:pt x="0" y="152768"/>
                  </a:lnTo>
                  <a:lnTo>
                    <a:pt x="0" y="4790884"/>
                  </a:lnTo>
                  <a:lnTo>
                    <a:pt x="2834640" y="4790884"/>
                  </a:lnTo>
                  <a:lnTo>
                    <a:pt x="2834640" y="152768"/>
                  </a:lnTo>
                  <a:close/>
                </a:path>
                <a:path w="6324600" h="4791075">
                  <a:moveTo>
                    <a:pt x="6324600" y="1525498"/>
                  </a:moveTo>
                  <a:lnTo>
                    <a:pt x="6309004" y="1482166"/>
                  </a:lnTo>
                  <a:lnTo>
                    <a:pt x="6264630" y="1445437"/>
                  </a:lnTo>
                  <a:lnTo>
                    <a:pt x="6198197" y="1420888"/>
                  </a:lnTo>
                  <a:lnTo>
                    <a:pt x="6159970" y="1414462"/>
                  </a:lnTo>
                  <a:lnTo>
                    <a:pt x="6119838" y="1412278"/>
                  </a:lnTo>
                  <a:lnTo>
                    <a:pt x="3694709" y="1412278"/>
                  </a:lnTo>
                  <a:lnTo>
                    <a:pt x="3640277" y="1416316"/>
                  </a:lnTo>
                  <a:lnTo>
                    <a:pt x="3591369" y="1427734"/>
                  </a:lnTo>
                  <a:lnTo>
                    <a:pt x="3549929" y="1445437"/>
                  </a:lnTo>
                  <a:lnTo>
                    <a:pt x="3517912" y="1468348"/>
                  </a:lnTo>
                  <a:lnTo>
                    <a:pt x="3489960" y="1525498"/>
                  </a:lnTo>
                  <a:lnTo>
                    <a:pt x="3489960" y="4790884"/>
                  </a:lnTo>
                  <a:lnTo>
                    <a:pt x="6324600" y="4790884"/>
                  </a:lnTo>
                  <a:lnTo>
                    <a:pt x="6324600" y="1525498"/>
                  </a:lnTo>
                  <a:close/>
                </a:path>
              </a:pathLst>
            </a:custGeom>
            <a:solidFill>
              <a:srgbClr val="FFFFFF">
                <a:alpha val="8666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76760" y="6330803"/>
              <a:ext cx="1105275" cy="1327296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1314710" y="1757362"/>
            <a:ext cx="1965960" cy="3549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150">
                <a:solidFill>
                  <a:srgbClr val="040506"/>
                </a:solidFill>
                <a:latin typeface="Times New Roman"/>
                <a:cs typeface="Times New Roman"/>
              </a:rPr>
              <a:t>Feature</a:t>
            </a:r>
            <a:r>
              <a:rPr dirty="0" sz="2150" spc="-4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2150" spc="-10">
                <a:solidFill>
                  <a:srgbClr val="040506"/>
                </a:solidFill>
                <a:latin typeface="Times New Roman"/>
                <a:cs typeface="Times New Roman"/>
              </a:rPr>
              <a:t>Encoding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4842534" y="2993077"/>
            <a:ext cx="1767839" cy="3549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150">
                <a:solidFill>
                  <a:srgbClr val="040506"/>
                </a:solidFill>
                <a:latin typeface="Times New Roman"/>
                <a:cs typeface="Times New Roman"/>
              </a:rPr>
              <a:t>Label</a:t>
            </a:r>
            <a:r>
              <a:rPr dirty="0" sz="2150" spc="-2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2150" spc="-10">
                <a:solidFill>
                  <a:srgbClr val="040506"/>
                </a:solidFill>
                <a:latin typeface="Times New Roman"/>
                <a:cs typeface="Times New Roman"/>
              </a:rPr>
              <a:t>Encoding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8058094" y="4510232"/>
            <a:ext cx="2272030" cy="3549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150">
                <a:solidFill>
                  <a:srgbClr val="040506"/>
                </a:solidFill>
                <a:latin typeface="Times New Roman"/>
                <a:cs typeface="Times New Roman"/>
              </a:rPr>
              <a:t>Dummy </a:t>
            </a:r>
            <a:r>
              <a:rPr dirty="0" sz="2150" spc="-10">
                <a:solidFill>
                  <a:srgbClr val="040506"/>
                </a:solidFill>
                <a:latin typeface="Times New Roman"/>
                <a:cs typeface="Times New Roman"/>
              </a:rPr>
              <a:t>Introducing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1874740" y="5729432"/>
            <a:ext cx="1737360" cy="3549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150">
                <a:solidFill>
                  <a:srgbClr val="040506"/>
                </a:solidFill>
                <a:latin typeface="Times New Roman"/>
                <a:cs typeface="Times New Roman"/>
              </a:rPr>
              <a:t>Feature</a:t>
            </a:r>
            <a:r>
              <a:rPr dirty="0" sz="2150" spc="-3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2150" spc="-10">
                <a:solidFill>
                  <a:srgbClr val="040506"/>
                </a:solidFill>
                <a:latin typeface="Times New Roman"/>
                <a:cs typeface="Times New Roman"/>
              </a:rPr>
              <a:t>Scaling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5487327" y="7288665"/>
            <a:ext cx="1555750" cy="3549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150">
                <a:solidFill>
                  <a:srgbClr val="040506"/>
                </a:solidFill>
                <a:latin typeface="Times New Roman"/>
                <a:cs typeface="Times New Roman"/>
              </a:rPr>
              <a:t>Data</a:t>
            </a:r>
            <a:r>
              <a:rPr dirty="0" sz="2150" spc="-1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2150" spc="-10">
                <a:solidFill>
                  <a:srgbClr val="040506"/>
                </a:solidFill>
                <a:latin typeface="Times New Roman"/>
                <a:cs typeface="Times New Roman"/>
              </a:rPr>
              <a:t>Splitting</a:t>
            </a:r>
            <a:endParaRPr sz="2150">
              <a:latin typeface="Times New Roman"/>
              <a:cs typeface="Times New Roman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688082" y="7886700"/>
            <a:ext cx="1152116" cy="1466815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1054278" y="3917977"/>
            <a:ext cx="2362835" cy="49891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635">
              <a:lnSpc>
                <a:spcPct val="139200"/>
              </a:lnSpc>
              <a:spcBef>
                <a:spcPts val="95"/>
              </a:spcBef>
            </a:pP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Gender </a:t>
            </a:r>
            <a:r>
              <a:rPr dirty="0" sz="1950" spc="-10">
                <a:solidFill>
                  <a:srgbClr val="040506"/>
                </a:solidFill>
                <a:latin typeface="Times New Roman"/>
                <a:cs typeface="Times New Roman"/>
              </a:rPr>
              <a:t>values,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Paperless</a:t>
            </a:r>
            <a:r>
              <a:rPr dirty="0" sz="1950" spc="-4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 spc="-10">
                <a:solidFill>
                  <a:srgbClr val="040506"/>
                </a:solidFill>
                <a:latin typeface="Times New Roman"/>
                <a:cs typeface="Times New Roman"/>
              </a:rPr>
              <a:t>Billing,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Unlimited</a:t>
            </a:r>
            <a:r>
              <a:rPr dirty="0" sz="1950" spc="5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Data</a:t>
            </a:r>
            <a:r>
              <a:rPr dirty="0" sz="1950" spc="5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 spc="-10">
                <a:solidFill>
                  <a:srgbClr val="040506"/>
                </a:solidFill>
                <a:latin typeface="Times New Roman"/>
                <a:cs typeface="Times New Roman"/>
              </a:rPr>
              <a:t>Usage,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Movies- Music- </a:t>
            </a:r>
            <a:r>
              <a:rPr dirty="0" sz="1950" spc="-25">
                <a:solidFill>
                  <a:srgbClr val="040506"/>
                </a:solidFill>
                <a:latin typeface="Times New Roman"/>
                <a:cs typeface="Times New Roman"/>
              </a:rPr>
              <a:t>TV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Streaming,</a:t>
            </a:r>
            <a:r>
              <a:rPr dirty="0" sz="1950" spc="8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 spc="-10">
                <a:solidFill>
                  <a:srgbClr val="040506"/>
                </a:solidFill>
                <a:latin typeface="Times New Roman"/>
                <a:cs typeface="Times New Roman"/>
              </a:rPr>
              <a:t>Premium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Tech</a:t>
            </a:r>
            <a:r>
              <a:rPr dirty="0" sz="1950" spc="1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Support,</a:t>
            </a:r>
            <a:r>
              <a:rPr dirty="0" sz="1950" spc="2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 spc="-10">
                <a:solidFill>
                  <a:srgbClr val="040506"/>
                </a:solidFill>
                <a:latin typeface="Times New Roman"/>
                <a:cs typeface="Times New Roman"/>
              </a:rPr>
              <a:t>Device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Protection</a:t>
            </a:r>
            <a:r>
              <a:rPr dirty="0" sz="1950" spc="4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Plan,</a:t>
            </a:r>
            <a:r>
              <a:rPr dirty="0" sz="1950" spc="4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 spc="-10">
                <a:solidFill>
                  <a:srgbClr val="040506"/>
                </a:solidFill>
                <a:latin typeface="Times New Roman"/>
                <a:cs typeface="Times New Roman"/>
              </a:rPr>
              <a:t>Online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Backup</a:t>
            </a:r>
            <a:r>
              <a:rPr dirty="0" sz="1950" spc="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&amp;</a:t>
            </a:r>
            <a:r>
              <a:rPr dirty="0" sz="1950" spc="1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 spc="-10">
                <a:solidFill>
                  <a:srgbClr val="040506"/>
                </a:solidFill>
                <a:latin typeface="Times New Roman"/>
                <a:cs typeface="Times New Roman"/>
              </a:rPr>
              <a:t>Security,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Multiple</a:t>
            </a:r>
            <a:r>
              <a:rPr dirty="0" sz="1950" spc="4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Lines,</a:t>
            </a:r>
            <a:r>
              <a:rPr dirty="0" sz="1950" spc="4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 spc="-10">
                <a:solidFill>
                  <a:srgbClr val="040506"/>
                </a:solidFill>
                <a:latin typeface="Times New Roman"/>
                <a:cs typeface="Times New Roman"/>
              </a:rPr>
              <a:t>Marital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Status</a:t>
            </a:r>
            <a:r>
              <a:rPr dirty="0" sz="1950" spc="48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are</a:t>
            </a:r>
            <a:r>
              <a:rPr dirty="0" sz="1950" spc="-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 spc="-10">
                <a:solidFill>
                  <a:srgbClr val="040506"/>
                </a:solidFill>
                <a:latin typeface="Times New Roman"/>
                <a:cs typeface="Times New Roman"/>
              </a:rPr>
              <a:t>converted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into</a:t>
            </a:r>
            <a:r>
              <a:rPr dirty="0" sz="1950" spc="3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 spc="-10">
                <a:solidFill>
                  <a:srgbClr val="040506"/>
                </a:solidFill>
                <a:latin typeface="Times New Roman"/>
                <a:cs typeface="Times New Roman"/>
              </a:rPr>
              <a:t>numerical representations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4588930" y="5235564"/>
            <a:ext cx="2328545" cy="41617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-635">
              <a:lnSpc>
                <a:spcPct val="139200"/>
              </a:lnSpc>
              <a:spcBef>
                <a:spcPts val="95"/>
              </a:spcBef>
            </a:pP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Customer</a:t>
            </a:r>
            <a:r>
              <a:rPr dirty="0" sz="1950" spc="-2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statuses</a:t>
            </a:r>
            <a:r>
              <a:rPr dirty="0" sz="1950" spc="-1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 spc="-50">
                <a:solidFill>
                  <a:srgbClr val="040506"/>
                </a:solidFill>
                <a:latin typeface="Times New Roman"/>
                <a:cs typeface="Times New Roman"/>
              </a:rPr>
              <a:t>(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Churned, Joined </a:t>
            </a:r>
            <a:r>
              <a:rPr dirty="0" sz="1950" spc="-50">
                <a:solidFill>
                  <a:srgbClr val="040506"/>
                </a:solidFill>
                <a:latin typeface="Times New Roman"/>
                <a:cs typeface="Times New Roman"/>
              </a:rPr>
              <a:t>&amp;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Stayed)</a:t>
            </a:r>
            <a:r>
              <a:rPr dirty="0" sz="1950" spc="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are</a:t>
            </a:r>
            <a:r>
              <a:rPr dirty="0" sz="1950" spc="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 spc="-10">
                <a:solidFill>
                  <a:srgbClr val="040506"/>
                </a:solidFill>
                <a:latin typeface="Times New Roman"/>
                <a:cs typeface="Times New Roman"/>
              </a:rPr>
              <a:t>encoded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into</a:t>
            </a:r>
            <a:r>
              <a:rPr dirty="0" sz="1950" spc="3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 spc="-10">
                <a:solidFill>
                  <a:srgbClr val="040506"/>
                </a:solidFill>
                <a:latin typeface="Times New Roman"/>
                <a:cs typeface="Times New Roman"/>
              </a:rPr>
              <a:t>numerical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representations,</a:t>
            </a:r>
            <a:r>
              <a:rPr dirty="0" sz="1950" spc="12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 spc="-10">
                <a:solidFill>
                  <a:srgbClr val="040506"/>
                </a:solidFill>
                <a:latin typeface="Times New Roman"/>
                <a:cs typeface="Times New Roman"/>
              </a:rPr>
              <a:t>(0,1,2)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facilitating</a:t>
            </a:r>
            <a:r>
              <a:rPr dirty="0" sz="1950" spc="8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 spc="-25">
                <a:solidFill>
                  <a:srgbClr val="040506"/>
                </a:solidFill>
                <a:latin typeface="Times New Roman"/>
                <a:cs typeface="Times New Roman"/>
              </a:rPr>
              <a:t>the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incorporation</a:t>
            </a:r>
            <a:r>
              <a:rPr dirty="0" sz="1950" spc="5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of</a:t>
            </a:r>
            <a:r>
              <a:rPr dirty="0" sz="1950" spc="5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 spc="-20">
                <a:solidFill>
                  <a:srgbClr val="040506"/>
                </a:solidFill>
                <a:latin typeface="Times New Roman"/>
                <a:cs typeface="Times New Roman"/>
              </a:rPr>
              <a:t>this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information</a:t>
            </a:r>
            <a:r>
              <a:rPr dirty="0" sz="1950" spc="9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 spc="-20">
                <a:solidFill>
                  <a:srgbClr val="040506"/>
                </a:solidFill>
                <a:latin typeface="Times New Roman"/>
                <a:cs typeface="Times New Roman"/>
              </a:rPr>
              <a:t>into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machine</a:t>
            </a:r>
            <a:r>
              <a:rPr dirty="0" sz="1950" spc="3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 spc="-10">
                <a:solidFill>
                  <a:srgbClr val="040506"/>
                </a:solidFill>
                <a:latin typeface="Times New Roman"/>
                <a:cs typeface="Times New Roman"/>
              </a:rPr>
              <a:t>learning models.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8044009" y="7255662"/>
            <a:ext cx="2299335" cy="25076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-635">
              <a:lnSpc>
                <a:spcPct val="139200"/>
              </a:lnSpc>
              <a:spcBef>
                <a:spcPts val="95"/>
              </a:spcBef>
            </a:pP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Dummy</a:t>
            </a:r>
            <a:r>
              <a:rPr dirty="0" sz="1950" spc="1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variable</a:t>
            </a:r>
            <a:r>
              <a:rPr dirty="0" sz="1950" spc="1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 spc="-25">
                <a:solidFill>
                  <a:srgbClr val="040506"/>
                </a:solidFill>
                <a:latin typeface="Times New Roman"/>
                <a:cs typeface="Times New Roman"/>
              </a:rPr>
              <a:t>is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introduced</a:t>
            </a:r>
            <a:r>
              <a:rPr dirty="0" sz="1950" spc="4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for</a:t>
            </a:r>
            <a:r>
              <a:rPr dirty="0" sz="1950" spc="4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 spc="-20">
                <a:solidFill>
                  <a:srgbClr val="040506"/>
                </a:solidFill>
                <a:latin typeface="Times New Roman"/>
                <a:cs typeface="Times New Roman"/>
              </a:rPr>
              <a:t>some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columns</a:t>
            </a:r>
            <a:r>
              <a:rPr dirty="0" sz="1950" spc="-1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like</a:t>
            </a:r>
            <a:r>
              <a:rPr dirty="0" sz="1950" spc="-10">
                <a:solidFill>
                  <a:srgbClr val="040506"/>
                </a:solidFill>
                <a:latin typeface="Times New Roman"/>
                <a:cs typeface="Times New Roman"/>
              </a:rPr>
              <a:t> Payment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Method,</a:t>
            </a:r>
            <a:r>
              <a:rPr dirty="0" sz="1950" spc="-10">
                <a:solidFill>
                  <a:srgbClr val="040506"/>
                </a:solidFill>
                <a:latin typeface="Times New Roman"/>
                <a:cs typeface="Times New Roman"/>
              </a:rPr>
              <a:t> Contract,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Internet</a:t>
            </a:r>
            <a:r>
              <a:rPr dirty="0" sz="1950" spc="2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Type,</a:t>
            </a:r>
            <a:r>
              <a:rPr dirty="0" sz="1950" spc="2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Offer</a:t>
            </a:r>
            <a:r>
              <a:rPr dirty="0" sz="1950" spc="2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 spc="-50">
                <a:solidFill>
                  <a:srgbClr val="040506"/>
                </a:solidFill>
                <a:latin typeface="Times New Roman"/>
                <a:cs typeface="Times New Roman"/>
              </a:rPr>
              <a:t>&amp; </a:t>
            </a:r>
            <a:r>
              <a:rPr dirty="0" sz="1950" spc="-20">
                <a:solidFill>
                  <a:srgbClr val="040506"/>
                </a:solidFill>
                <a:latin typeface="Times New Roman"/>
                <a:cs typeface="Times New Roman"/>
              </a:rPr>
              <a:t>City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1625105" y="7673964"/>
            <a:ext cx="2237740" cy="20935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635">
              <a:lnSpc>
                <a:spcPct val="139200"/>
              </a:lnSpc>
              <a:spcBef>
                <a:spcPts val="95"/>
              </a:spcBef>
            </a:pP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Dependents, </a:t>
            </a:r>
            <a:r>
              <a:rPr dirty="0" sz="1950" spc="-20">
                <a:solidFill>
                  <a:srgbClr val="040506"/>
                </a:solidFill>
                <a:latin typeface="Times New Roman"/>
                <a:cs typeface="Times New Roman"/>
              </a:rPr>
              <a:t>age,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referrals, </a:t>
            </a:r>
            <a:r>
              <a:rPr dirty="0" sz="1950" spc="-10">
                <a:solidFill>
                  <a:srgbClr val="040506"/>
                </a:solidFill>
                <a:latin typeface="Times New Roman"/>
                <a:cs typeface="Times New Roman"/>
              </a:rPr>
              <a:t>tenure,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monthly</a:t>
            </a:r>
            <a:r>
              <a:rPr dirty="0" sz="1950" spc="1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charges</a:t>
            </a:r>
            <a:r>
              <a:rPr dirty="0" sz="1950" spc="1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 spc="-20">
                <a:solidFill>
                  <a:srgbClr val="040506"/>
                </a:solidFill>
                <a:latin typeface="Times New Roman"/>
                <a:cs typeface="Times New Roman"/>
              </a:rPr>
              <a:t>etc.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columns</a:t>
            </a:r>
            <a:r>
              <a:rPr dirty="0" sz="1950" spc="1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are</a:t>
            </a:r>
            <a:r>
              <a:rPr dirty="0" sz="1950" spc="1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scaled</a:t>
            </a:r>
            <a:r>
              <a:rPr dirty="0" sz="1950" spc="1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 spc="-25">
                <a:solidFill>
                  <a:srgbClr val="040506"/>
                </a:solidFill>
                <a:latin typeface="Times New Roman"/>
                <a:cs typeface="Times New Roman"/>
              </a:rPr>
              <a:t>by </a:t>
            </a:r>
            <a:r>
              <a:rPr dirty="0" sz="1950" spc="-10">
                <a:solidFill>
                  <a:srgbClr val="040506"/>
                </a:solidFill>
                <a:latin typeface="Times New Roman"/>
                <a:cs typeface="Times New Roman"/>
              </a:rPr>
              <a:t>normalization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5037398" y="9291705"/>
            <a:ext cx="2355850" cy="8528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962660" marR="5080" indent="-950594">
              <a:lnSpc>
                <a:spcPct val="139200"/>
              </a:lnSpc>
              <a:spcBef>
                <a:spcPts val="95"/>
              </a:spcBef>
            </a:pP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80-20</a:t>
            </a:r>
            <a:r>
              <a:rPr dirty="0" sz="1950" spc="1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Split</a:t>
            </a:r>
            <a:r>
              <a:rPr dirty="0" sz="1950" spc="1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for</a:t>
            </a:r>
            <a:r>
              <a:rPr dirty="0" sz="1950" spc="1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Train</a:t>
            </a:r>
            <a:r>
              <a:rPr dirty="0" sz="1950" spc="1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 spc="-50">
                <a:solidFill>
                  <a:srgbClr val="040506"/>
                </a:solidFill>
                <a:latin typeface="Times New Roman"/>
                <a:cs typeface="Times New Roman"/>
              </a:rPr>
              <a:t>&amp; </a:t>
            </a:r>
            <a:r>
              <a:rPr dirty="0" sz="1950" spc="-20">
                <a:solidFill>
                  <a:srgbClr val="040506"/>
                </a:solidFill>
                <a:latin typeface="Times New Roman"/>
                <a:cs typeface="Times New Roman"/>
              </a:rPr>
              <a:t>Test</a:t>
            </a:r>
            <a:endParaRPr sz="19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3943" y="3525420"/>
              <a:ext cx="5043219" cy="283452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04300" y="3551756"/>
              <a:ext cx="5043219" cy="283452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4657" y="3548186"/>
              <a:ext cx="4662792" cy="248808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60152" y="4405612"/>
              <a:ext cx="977056" cy="112188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30" y="4544528"/>
              <a:ext cx="928804" cy="89671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51698" y="4567295"/>
              <a:ext cx="995392" cy="955576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54527" y="4544529"/>
              <a:ext cx="1114986" cy="952807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09150" y="4544529"/>
              <a:ext cx="831540" cy="952807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954885" y="4501396"/>
              <a:ext cx="926841" cy="1084603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1793760" y="6295905"/>
            <a:ext cx="3399790" cy="25438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600">
                <a:solidFill>
                  <a:srgbClr val="040506"/>
                </a:solidFill>
                <a:latin typeface="Times New Roman"/>
                <a:cs typeface="Times New Roman"/>
              </a:rPr>
              <a:t>Logistic</a:t>
            </a:r>
            <a:r>
              <a:rPr dirty="0" sz="2600" spc="-4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2600" spc="-10">
                <a:solidFill>
                  <a:srgbClr val="040506"/>
                </a:solidFill>
                <a:latin typeface="Times New Roman"/>
                <a:cs typeface="Times New Roman"/>
              </a:rPr>
              <a:t>Regression</a:t>
            </a:r>
            <a:endParaRPr sz="2600">
              <a:latin typeface="Times New Roman"/>
              <a:cs typeface="Times New Roman"/>
            </a:endParaRPr>
          </a:p>
          <a:p>
            <a:pPr algn="ctr" marL="12700" marR="5080">
              <a:lnSpc>
                <a:spcPct val="139700"/>
              </a:lnSpc>
              <a:spcBef>
                <a:spcPts val="860"/>
              </a:spcBef>
            </a:pP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Logistic</a:t>
            </a:r>
            <a:r>
              <a:rPr dirty="0" sz="1350" spc="3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regression</a:t>
            </a:r>
            <a:r>
              <a:rPr dirty="0" sz="1350" spc="3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is</a:t>
            </a:r>
            <a:r>
              <a:rPr dirty="0" sz="1350" spc="3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employed</a:t>
            </a:r>
            <a:r>
              <a:rPr dirty="0" sz="1350" spc="3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by</a:t>
            </a:r>
            <a:r>
              <a:rPr dirty="0" sz="1350" spc="3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assembling</a:t>
            </a:r>
            <a:r>
              <a:rPr dirty="0" sz="1350" spc="3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 spc="-50">
                <a:solidFill>
                  <a:srgbClr val="040506"/>
                </a:solidFill>
                <a:latin typeface="Times New Roman"/>
                <a:cs typeface="Times New Roman"/>
              </a:rPr>
              <a:t>a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dataset</a:t>
            </a:r>
            <a:r>
              <a:rPr dirty="0" sz="1350" spc="2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with</a:t>
            </a:r>
            <a:r>
              <a:rPr dirty="0" sz="1350" spc="3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numerically</a:t>
            </a:r>
            <a:r>
              <a:rPr dirty="0" sz="1350" spc="3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encoded</a:t>
            </a:r>
            <a:r>
              <a:rPr dirty="0" sz="1350" spc="3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labels</a:t>
            </a:r>
            <a:r>
              <a:rPr dirty="0" sz="1350" spc="3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 spc="-25">
                <a:solidFill>
                  <a:srgbClr val="040506"/>
                </a:solidFill>
                <a:latin typeface="Times New Roman"/>
                <a:cs typeface="Times New Roman"/>
              </a:rPr>
              <a:t>and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utilizing</a:t>
            </a:r>
            <a:r>
              <a:rPr dirty="0" sz="1350" spc="2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the</a:t>
            </a:r>
            <a:r>
              <a:rPr dirty="0" sz="1350" spc="2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'multinomial'</a:t>
            </a:r>
            <a:r>
              <a:rPr dirty="0" sz="1350" spc="2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option</a:t>
            </a:r>
            <a:r>
              <a:rPr dirty="0" sz="1350" spc="2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for</a:t>
            </a:r>
            <a:r>
              <a:rPr dirty="0" sz="1350" spc="2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 spc="-10">
                <a:solidFill>
                  <a:srgbClr val="040506"/>
                </a:solidFill>
                <a:latin typeface="Times New Roman"/>
                <a:cs typeface="Times New Roman"/>
              </a:rPr>
              <a:t>multiclass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classification.</a:t>
            </a:r>
            <a:r>
              <a:rPr dirty="0" sz="1350" spc="4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The</a:t>
            </a:r>
            <a:r>
              <a:rPr dirty="0" sz="1350" spc="4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interpretability</a:t>
            </a:r>
            <a:r>
              <a:rPr dirty="0" sz="1350" spc="4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of</a:t>
            </a:r>
            <a:r>
              <a:rPr dirty="0" sz="1350" spc="4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 spc="-10">
                <a:solidFill>
                  <a:srgbClr val="040506"/>
                </a:solidFill>
                <a:latin typeface="Times New Roman"/>
                <a:cs typeface="Times New Roman"/>
              </a:rPr>
              <a:t>logistic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regression</a:t>
            </a:r>
            <a:r>
              <a:rPr dirty="0" sz="1350" spc="3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allows</a:t>
            </a:r>
            <a:r>
              <a:rPr dirty="0" sz="1350" spc="3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for</a:t>
            </a:r>
            <a:r>
              <a:rPr dirty="0" sz="1350" spc="3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understanding</a:t>
            </a:r>
            <a:r>
              <a:rPr dirty="0" sz="1350" spc="3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the</a:t>
            </a:r>
            <a:r>
              <a:rPr dirty="0" sz="1350" spc="3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 spc="-10">
                <a:solidFill>
                  <a:srgbClr val="040506"/>
                </a:solidFill>
                <a:latin typeface="Times New Roman"/>
                <a:cs typeface="Times New Roman"/>
              </a:rPr>
              <a:t>impact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of</a:t>
            </a:r>
            <a:r>
              <a:rPr dirty="0" sz="1350" spc="1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individual</a:t>
            </a:r>
            <a:r>
              <a:rPr dirty="0" sz="1350" spc="1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features</a:t>
            </a:r>
            <a:r>
              <a:rPr dirty="0" sz="1350" spc="1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on</a:t>
            </a:r>
            <a:r>
              <a:rPr dirty="0" sz="1350" spc="2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the</a:t>
            </a:r>
            <a:r>
              <a:rPr dirty="0" sz="1350" spc="1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likelihood</a:t>
            </a:r>
            <a:r>
              <a:rPr dirty="0" sz="1350" spc="1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of</a:t>
            </a:r>
            <a:r>
              <a:rPr dirty="0" sz="1350" spc="1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 spc="-10">
                <a:solidFill>
                  <a:srgbClr val="040506"/>
                </a:solidFill>
                <a:latin typeface="Times New Roman"/>
                <a:cs typeface="Times New Roman"/>
              </a:rPr>
              <a:t>churn,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as</a:t>
            </a:r>
            <a:r>
              <a:rPr dirty="0" sz="1350" spc="1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indicated</a:t>
            </a:r>
            <a:r>
              <a:rPr dirty="0" sz="1350" spc="1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by</a:t>
            </a:r>
            <a:r>
              <a:rPr dirty="0" sz="1350" spc="2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the</a:t>
            </a:r>
            <a:r>
              <a:rPr dirty="0" sz="1350" spc="1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model's</a:t>
            </a:r>
            <a:r>
              <a:rPr dirty="0" sz="1350" spc="2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 spc="-10">
                <a:solidFill>
                  <a:srgbClr val="040506"/>
                </a:solidFill>
                <a:latin typeface="Times New Roman"/>
                <a:cs typeface="Times New Roman"/>
              </a:rPr>
              <a:t>coefficients.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4099870" y="920145"/>
            <a:ext cx="3713479" cy="2240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600">
                <a:solidFill>
                  <a:srgbClr val="040506"/>
                </a:solidFill>
                <a:latin typeface="Times New Roman"/>
                <a:cs typeface="Times New Roman"/>
              </a:rPr>
              <a:t>Naïve</a:t>
            </a:r>
            <a:r>
              <a:rPr dirty="0" sz="2600" spc="-2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2600" spc="-10">
                <a:solidFill>
                  <a:srgbClr val="040506"/>
                </a:solidFill>
                <a:latin typeface="Times New Roman"/>
                <a:cs typeface="Times New Roman"/>
              </a:rPr>
              <a:t>Bayes</a:t>
            </a:r>
            <a:endParaRPr sz="2600">
              <a:latin typeface="Times New Roman"/>
              <a:cs typeface="Times New Roman"/>
            </a:endParaRPr>
          </a:p>
          <a:p>
            <a:pPr algn="ctr" marL="12700" marR="5080" indent="-3810">
              <a:lnSpc>
                <a:spcPct val="139700"/>
              </a:lnSpc>
              <a:spcBef>
                <a:spcPts val="735"/>
              </a:spcBef>
            </a:pP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The</a:t>
            </a:r>
            <a:r>
              <a:rPr dirty="0" sz="1350" spc="1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Naive</a:t>
            </a:r>
            <a:r>
              <a:rPr dirty="0" sz="1350" spc="1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Bayes</a:t>
            </a:r>
            <a:r>
              <a:rPr dirty="0" sz="1350" spc="1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algorithm</a:t>
            </a:r>
            <a:r>
              <a:rPr dirty="0" sz="1350" spc="1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employs</a:t>
            </a:r>
            <a:r>
              <a:rPr dirty="0" sz="1350" spc="1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Bayes'</a:t>
            </a:r>
            <a:r>
              <a:rPr dirty="0" sz="1350" spc="1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 spc="-10">
                <a:solidFill>
                  <a:srgbClr val="040506"/>
                </a:solidFill>
                <a:latin typeface="Times New Roman"/>
                <a:cs typeface="Times New Roman"/>
              </a:rPr>
              <a:t>theorem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and</a:t>
            </a:r>
            <a:r>
              <a:rPr dirty="0" sz="1350" spc="1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assumes</a:t>
            </a:r>
            <a:r>
              <a:rPr dirty="0" sz="1350" spc="1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feature</a:t>
            </a:r>
            <a:r>
              <a:rPr dirty="0" sz="1350" spc="1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independence</a:t>
            </a:r>
            <a:r>
              <a:rPr dirty="0" sz="1350" spc="2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given</a:t>
            </a:r>
            <a:r>
              <a:rPr dirty="0" sz="1350" spc="1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the</a:t>
            </a:r>
            <a:r>
              <a:rPr dirty="0" sz="1350" spc="1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 spc="-10">
                <a:solidFill>
                  <a:srgbClr val="040506"/>
                </a:solidFill>
                <a:latin typeface="Times New Roman"/>
                <a:cs typeface="Times New Roman"/>
              </a:rPr>
              <a:t>churn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status.</a:t>
            </a:r>
            <a:r>
              <a:rPr dirty="0" sz="1350" spc="1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It</a:t>
            </a:r>
            <a:r>
              <a:rPr dirty="0" sz="1350" spc="2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calculates</a:t>
            </a:r>
            <a:r>
              <a:rPr dirty="0" sz="1350" spc="2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the</a:t>
            </a:r>
            <a:r>
              <a:rPr dirty="0" sz="1350" spc="1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probability</a:t>
            </a:r>
            <a:r>
              <a:rPr dirty="0" sz="1350" spc="2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of</a:t>
            </a:r>
            <a:r>
              <a:rPr dirty="0" sz="1350" spc="2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a</a:t>
            </a:r>
            <a:r>
              <a:rPr dirty="0" sz="1350" spc="1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 spc="-10">
                <a:solidFill>
                  <a:srgbClr val="040506"/>
                </a:solidFill>
                <a:latin typeface="Times New Roman"/>
                <a:cs typeface="Times New Roman"/>
              </a:rPr>
              <a:t>customer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churning</a:t>
            </a:r>
            <a:r>
              <a:rPr dirty="0" sz="1350" spc="4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based</a:t>
            </a:r>
            <a:r>
              <a:rPr dirty="0" sz="1350" spc="4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on</a:t>
            </a:r>
            <a:r>
              <a:rPr dirty="0" sz="1350" spc="4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observed</a:t>
            </a:r>
            <a:r>
              <a:rPr dirty="0" sz="1350" spc="4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features,</a:t>
            </a:r>
            <a:r>
              <a:rPr dirty="0" sz="1350" spc="4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considering</a:t>
            </a:r>
            <a:r>
              <a:rPr dirty="0" sz="1350" spc="4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 spc="-25">
                <a:solidFill>
                  <a:srgbClr val="040506"/>
                </a:solidFill>
                <a:latin typeface="Times New Roman"/>
                <a:cs typeface="Times New Roman"/>
              </a:rPr>
              <a:t>the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prior</a:t>
            </a:r>
            <a:r>
              <a:rPr dirty="0" sz="1350" spc="2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probability</a:t>
            </a:r>
            <a:r>
              <a:rPr dirty="0" sz="1350" spc="2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of</a:t>
            </a:r>
            <a:r>
              <a:rPr dirty="0" sz="1350" spc="2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churn</a:t>
            </a:r>
            <a:r>
              <a:rPr dirty="0" sz="1350" spc="2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and</a:t>
            </a:r>
            <a:r>
              <a:rPr dirty="0" sz="1350" spc="3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individual</a:t>
            </a:r>
            <a:r>
              <a:rPr dirty="0" sz="1350" spc="2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 spc="-10">
                <a:solidFill>
                  <a:srgbClr val="040506"/>
                </a:solidFill>
                <a:latin typeface="Times New Roman"/>
                <a:cs typeface="Times New Roman"/>
              </a:rPr>
              <a:t>feature probabilities.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7035584" y="6295905"/>
            <a:ext cx="3413125" cy="25438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76910">
              <a:lnSpc>
                <a:spcPct val="100000"/>
              </a:lnSpc>
              <a:spcBef>
                <a:spcPts val="100"/>
              </a:spcBef>
            </a:pPr>
            <a:r>
              <a:rPr dirty="0" sz="2600">
                <a:solidFill>
                  <a:srgbClr val="040506"/>
                </a:solidFill>
                <a:latin typeface="Times New Roman"/>
                <a:cs typeface="Times New Roman"/>
              </a:rPr>
              <a:t>Decision </a:t>
            </a:r>
            <a:r>
              <a:rPr dirty="0" sz="2600" spc="-20">
                <a:solidFill>
                  <a:srgbClr val="040506"/>
                </a:solidFill>
                <a:latin typeface="Times New Roman"/>
                <a:cs typeface="Times New Roman"/>
              </a:rPr>
              <a:t>Tree</a:t>
            </a:r>
            <a:endParaRPr sz="2600">
              <a:latin typeface="Times New Roman"/>
              <a:cs typeface="Times New Roman"/>
            </a:endParaRPr>
          </a:p>
          <a:p>
            <a:pPr algn="ctr" marL="12700" marR="5080" indent="-1270">
              <a:lnSpc>
                <a:spcPct val="139700"/>
              </a:lnSpc>
              <a:spcBef>
                <a:spcPts val="860"/>
              </a:spcBef>
            </a:pP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Decision</a:t>
            </a:r>
            <a:r>
              <a:rPr dirty="0" sz="1350" spc="2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Tree</a:t>
            </a:r>
            <a:r>
              <a:rPr dirty="0" sz="1350" spc="2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recursively</a:t>
            </a:r>
            <a:r>
              <a:rPr dirty="0" sz="1350" spc="2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splits</a:t>
            </a:r>
            <a:r>
              <a:rPr dirty="0" sz="1350" spc="2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the</a:t>
            </a:r>
            <a:r>
              <a:rPr dirty="0" sz="1350" spc="2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 spc="-10">
                <a:solidFill>
                  <a:srgbClr val="040506"/>
                </a:solidFill>
                <a:latin typeface="Times New Roman"/>
                <a:cs typeface="Times New Roman"/>
              </a:rPr>
              <a:t>dataset</a:t>
            </a:r>
            <a:r>
              <a:rPr dirty="0" sz="1350" spc="50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based</a:t>
            </a:r>
            <a:r>
              <a:rPr dirty="0" sz="1350" spc="1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on</a:t>
            </a:r>
            <a:r>
              <a:rPr dirty="0" sz="1350" spc="2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features</a:t>
            </a:r>
            <a:r>
              <a:rPr dirty="0" sz="1350" spc="2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to</a:t>
            </a:r>
            <a:r>
              <a:rPr dirty="0" sz="1350" spc="1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create</a:t>
            </a:r>
            <a:r>
              <a:rPr dirty="0" sz="1350" spc="2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a</a:t>
            </a:r>
            <a:r>
              <a:rPr dirty="0" sz="1350" spc="2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 spc="-10">
                <a:solidFill>
                  <a:srgbClr val="040506"/>
                </a:solidFill>
                <a:latin typeface="Times New Roman"/>
                <a:cs typeface="Times New Roman"/>
              </a:rPr>
              <a:t>tree-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like</a:t>
            </a:r>
            <a:r>
              <a:rPr dirty="0" sz="1350" spc="2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 spc="-10">
                <a:solidFill>
                  <a:srgbClr val="040506"/>
                </a:solidFill>
                <a:latin typeface="Times New Roman"/>
                <a:cs typeface="Times New Roman"/>
              </a:rPr>
              <a:t>structure.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Each</a:t>
            </a:r>
            <a:r>
              <a:rPr dirty="0" sz="1350" spc="1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leaf</a:t>
            </a:r>
            <a:r>
              <a:rPr dirty="0" sz="1350" spc="2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node</a:t>
            </a:r>
            <a:r>
              <a:rPr dirty="0" sz="1350" spc="2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represents</a:t>
            </a:r>
            <a:r>
              <a:rPr dirty="0" sz="1350" spc="2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a</a:t>
            </a:r>
            <a:r>
              <a:rPr dirty="0" sz="1350" spc="1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class</a:t>
            </a:r>
            <a:r>
              <a:rPr dirty="0" sz="1350" spc="2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.Decision</a:t>
            </a:r>
            <a:r>
              <a:rPr dirty="0" sz="1350" spc="2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 spc="-10">
                <a:solidFill>
                  <a:srgbClr val="040506"/>
                </a:solidFill>
                <a:latin typeface="Times New Roman"/>
                <a:cs typeface="Times New Roman"/>
              </a:rPr>
              <a:t>Tree,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the</a:t>
            </a:r>
            <a:r>
              <a:rPr dirty="0" sz="1350" spc="1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algorithm</a:t>
            </a:r>
            <a:r>
              <a:rPr dirty="0" sz="1350" spc="1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recursively</a:t>
            </a:r>
            <a:r>
              <a:rPr dirty="0" sz="1350" spc="1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splits</a:t>
            </a:r>
            <a:r>
              <a:rPr dirty="0" sz="1350" spc="1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the</a:t>
            </a:r>
            <a:r>
              <a:rPr dirty="0" sz="1350" spc="2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dataset</a:t>
            </a:r>
            <a:r>
              <a:rPr dirty="0" sz="1350" spc="1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 spc="-20">
                <a:solidFill>
                  <a:srgbClr val="040506"/>
                </a:solidFill>
                <a:latin typeface="Times New Roman"/>
                <a:cs typeface="Times New Roman"/>
              </a:rPr>
              <a:t>into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Stayed,</a:t>
            </a:r>
            <a:r>
              <a:rPr dirty="0" sz="1350" spc="2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Churned</a:t>
            </a:r>
            <a:r>
              <a:rPr dirty="0" sz="1350" spc="2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or</a:t>
            </a:r>
            <a:r>
              <a:rPr dirty="0" sz="1350" spc="2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Joined</a:t>
            </a:r>
            <a:r>
              <a:rPr dirty="0" sz="1350" spc="39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based</a:t>
            </a:r>
            <a:r>
              <a:rPr dirty="0" sz="1350" spc="2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on</a:t>
            </a:r>
            <a:r>
              <a:rPr dirty="0" sz="1350" spc="2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features</a:t>
            </a:r>
            <a:r>
              <a:rPr dirty="0" sz="1350" spc="2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 spc="-25">
                <a:solidFill>
                  <a:srgbClr val="040506"/>
                </a:solidFill>
                <a:latin typeface="Times New Roman"/>
                <a:cs typeface="Times New Roman"/>
              </a:rPr>
              <a:t>to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create</a:t>
            </a:r>
            <a:r>
              <a:rPr dirty="0" sz="1350" spc="2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a</a:t>
            </a:r>
            <a:r>
              <a:rPr dirty="0" sz="1350" spc="3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 spc="-10">
                <a:solidFill>
                  <a:srgbClr val="040506"/>
                </a:solidFill>
                <a:latin typeface="Times New Roman"/>
                <a:cs typeface="Times New Roman"/>
              </a:rPr>
              <a:t>tree-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like</a:t>
            </a:r>
            <a:r>
              <a:rPr dirty="0" sz="1350" spc="2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structure.</a:t>
            </a:r>
            <a:r>
              <a:rPr dirty="0" sz="1350" spc="3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Each</a:t>
            </a:r>
            <a:r>
              <a:rPr dirty="0" sz="1350" spc="2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leaf</a:t>
            </a:r>
            <a:r>
              <a:rPr dirty="0" sz="1350" spc="3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 spc="-20">
                <a:solidFill>
                  <a:srgbClr val="040506"/>
                </a:solidFill>
                <a:latin typeface="Times New Roman"/>
                <a:cs typeface="Times New Roman"/>
              </a:rPr>
              <a:t>node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represents</a:t>
            </a:r>
            <a:r>
              <a:rPr dirty="0" sz="1350" spc="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a</a:t>
            </a:r>
            <a:r>
              <a:rPr dirty="0" sz="1350" spc="1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 spc="-10">
                <a:solidFill>
                  <a:srgbClr val="040506"/>
                </a:solidFill>
                <a:latin typeface="Times New Roman"/>
                <a:cs typeface="Times New Roman"/>
              </a:rPr>
              <a:t>class.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9308527" y="1410358"/>
            <a:ext cx="3639185" cy="17500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39700"/>
              </a:lnSpc>
              <a:spcBef>
                <a:spcPts val="95"/>
              </a:spcBef>
            </a:pP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Random</a:t>
            </a:r>
            <a:r>
              <a:rPr dirty="0" sz="1350" spc="1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Forest</a:t>
            </a:r>
            <a:r>
              <a:rPr dirty="0" sz="1350" spc="1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for</a:t>
            </a:r>
            <a:r>
              <a:rPr dirty="0" sz="1350" spc="1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a</a:t>
            </a:r>
            <a:r>
              <a:rPr dirty="0" sz="1350" spc="1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three-class</a:t>
            </a:r>
            <a:r>
              <a:rPr dirty="0" sz="1350" spc="1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churn</a:t>
            </a:r>
            <a:r>
              <a:rPr dirty="0" sz="1350" spc="1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 spc="-10">
                <a:solidFill>
                  <a:srgbClr val="040506"/>
                </a:solidFill>
                <a:latin typeface="Times New Roman"/>
                <a:cs typeface="Times New Roman"/>
              </a:rPr>
              <a:t>classification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involves</a:t>
            </a:r>
            <a:r>
              <a:rPr dirty="0" sz="1350" spc="1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using</a:t>
            </a:r>
            <a:r>
              <a:rPr dirty="0" sz="1350" spc="2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an</a:t>
            </a:r>
            <a:r>
              <a:rPr dirty="0" sz="1350" spc="2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ensemble</a:t>
            </a:r>
            <a:r>
              <a:rPr dirty="0" sz="1350" spc="1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of</a:t>
            </a:r>
            <a:r>
              <a:rPr dirty="0" sz="1350" spc="2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decision</a:t>
            </a:r>
            <a:r>
              <a:rPr dirty="0" sz="1350" spc="2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trees</a:t>
            </a:r>
            <a:r>
              <a:rPr dirty="0" sz="1350" spc="2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 spc="-35">
                <a:solidFill>
                  <a:srgbClr val="040506"/>
                </a:solidFill>
                <a:latin typeface="Times New Roman"/>
                <a:cs typeface="Times New Roman"/>
              </a:rPr>
              <a:t>to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predict</a:t>
            </a:r>
            <a:r>
              <a:rPr dirty="0" sz="1350" spc="2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whether</a:t>
            </a:r>
            <a:r>
              <a:rPr dirty="0" sz="1350" spc="2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customers</a:t>
            </a:r>
            <a:r>
              <a:rPr dirty="0" sz="1350" spc="2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will</a:t>
            </a:r>
            <a:r>
              <a:rPr dirty="0" sz="1350" spc="2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Stay,</a:t>
            </a:r>
            <a:r>
              <a:rPr dirty="0" sz="1350" spc="2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Churn</a:t>
            </a:r>
            <a:r>
              <a:rPr dirty="0" sz="1350" spc="2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or</a:t>
            </a:r>
            <a:r>
              <a:rPr dirty="0" sz="1350" spc="2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 spc="-10">
                <a:solidFill>
                  <a:srgbClr val="040506"/>
                </a:solidFill>
                <a:latin typeface="Times New Roman"/>
                <a:cs typeface="Times New Roman"/>
              </a:rPr>
              <a:t>Join.</a:t>
            </a:r>
            <a:endParaRPr sz="1350">
              <a:latin typeface="Times New Roman"/>
              <a:cs typeface="Times New Roman"/>
            </a:endParaRPr>
          </a:p>
          <a:p>
            <a:pPr algn="ctr" marL="142875" marR="133985" indent="-1270">
              <a:lnSpc>
                <a:spcPct val="139700"/>
              </a:lnSpc>
            </a:pP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Features</a:t>
            </a:r>
            <a:r>
              <a:rPr dirty="0" sz="1350" spc="2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like</a:t>
            </a:r>
            <a:r>
              <a:rPr dirty="0" sz="1350" spc="2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usage</a:t>
            </a:r>
            <a:r>
              <a:rPr dirty="0" sz="1350" spc="3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patterns,</a:t>
            </a:r>
            <a:r>
              <a:rPr dirty="0" sz="1350" spc="2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complaints,</a:t>
            </a:r>
            <a:r>
              <a:rPr dirty="0" sz="1350" spc="3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 spc="-25">
                <a:solidFill>
                  <a:srgbClr val="040506"/>
                </a:solidFill>
                <a:latin typeface="Times New Roman"/>
                <a:cs typeface="Times New Roman"/>
              </a:rPr>
              <a:t>and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customer</a:t>
            </a:r>
            <a:r>
              <a:rPr dirty="0" sz="1350" spc="2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behavior</a:t>
            </a:r>
            <a:r>
              <a:rPr dirty="0" sz="1350" spc="3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are</a:t>
            </a:r>
            <a:r>
              <a:rPr dirty="0" sz="1350" spc="3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considered</a:t>
            </a:r>
            <a:r>
              <a:rPr dirty="0" sz="1350" spc="3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in</a:t>
            </a:r>
            <a:r>
              <a:rPr dirty="0" sz="1350" spc="3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the</a:t>
            </a:r>
            <a:r>
              <a:rPr dirty="0" sz="1350" spc="3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 spc="-10">
                <a:solidFill>
                  <a:srgbClr val="040506"/>
                </a:solidFill>
                <a:latin typeface="Times New Roman"/>
                <a:cs typeface="Times New Roman"/>
              </a:rPr>
              <a:t>training process.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0096247" y="904489"/>
            <a:ext cx="2051050" cy="4222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>
                <a:solidFill>
                  <a:srgbClr val="040506"/>
                </a:solidFill>
              </a:rPr>
              <a:t>Random</a:t>
            </a:r>
            <a:r>
              <a:rPr dirty="0" sz="2600" spc="-30">
                <a:solidFill>
                  <a:srgbClr val="040506"/>
                </a:solidFill>
              </a:rPr>
              <a:t> </a:t>
            </a:r>
            <a:r>
              <a:rPr dirty="0" sz="2600" spc="-10">
                <a:solidFill>
                  <a:srgbClr val="040506"/>
                </a:solidFill>
              </a:rPr>
              <a:t>Forest</a:t>
            </a:r>
            <a:endParaRPr sz="2600"/>
          </a:p>
        </p:txBody>
      </p:sp>
      <p:sp>
        <p:nvSpPr>
          <p:cNvPr id="17" name="object 17" descr=""/>
          <p:cNvSpPr txBox="1"/>
          <p:nvPr/>
        </p:nvSpPr>
        <p:spPr>
          <a:xfrm>
            <a:off x="12399262" y="6299941"/>
            <a:ext cx="3389629" cy="22472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28700">
              <a:lnSpc>
                <a:spcPct val="100000"/>
              </a:lnSpc>
              <a:spcBef>
                <a:spcPts val="100"/>
              </a:spcBef>
            </a:pPr>
            <a:r>
              <a:rPr dirty="0" sz="2600" spc="-10">
                <a:solidFill>
                  <a:srgbClr val="040506"/>
                </a:solidFill>
                <a:latin typeface="Times New Roman"/>
                <a:cs typeface="Times New Roman"/>
              </a:rPr>
              <a:t>XGBoost</a:t>
            </a:r>
            <a:endParaRPr sz="2600">
              <a:latin typeface="Times New Roman"/>
              <a:cs typeface="Times New Roman"/>
            </a:endParaRPr>
          </a:p>
          <a:p>
            <a:pPr algn="ctr" marL="12065" marR="5080" indent="-635">
              <a:lnSpc>
                <a:spcPct val="139700"/>
              </a:lnSpc>
              <a:spcBef>
                <a:spcPts val="785"/>
              </a:spcBef>
            </a:pP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XGBoost</a:t>
            </a:r>
            <a:r>
              <a:rPr dirty="0" sz="1350" spc="1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is</a:t>
            </a:r>
            <a:r>
              <a:rPr dirty="0" sz="1350" spc="1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applied</a:t>
            </a:r>
            <a:r>
              <a:rPr dirty="0" sz="1350" spc="1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to</a:t>
            </a:r>
            <a:r>
              <a:rPr dirty="0" sz="1350" spc="1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a</a:t>
            </a:r>
            <a:r>
              <a:rPr dirty="0" sz="1350" spc="1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three-class</a:t>
            </a:r>
            <a:r>
              <a:rPr dirty="0" sz="1350" spc="1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 spc="-10">
                <a:solidFill>
                  <a:srgbClr val="040506"/>
                </a:solidFill>
                <a:latin typeface="Times New Roman"/>
                <a:cs typeface="Times New Roman"/>
              </a:rPr>
              <a:t>churn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classification</a:t>
            </a:r>
            <a:r>
              <a:rPr dirty="0" sz="1350" spc="2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by</a:t>
            </a:r>
            <a:r>
              <a:rPr dirty="0" sz="1350" spc="2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first</a:t>
            </a:r>
            <a:r>
              <a:rPr dirty="0" sz="1350" spc="2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preparing</a:t>
            </a:r>
            <a:r>
              <a:rPr dirty="0" sz="1350" spc="2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a</a:t>
            </a:r>
            <a:r>
              <a:rPr dirty="0" sz="1350" spc="2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dataset</a:t>
            </a:r>
            <a:r>
              <a:rPr dirty="0" sz="1350" spc="2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 spc="-20">
                <a:solidFill>
                  <a:srgbClr val="040506"/>
                </a:solidFill>
                <a:latin typeface="Times New Roman"/>
                <a:cs typeface="Times New Roman"/>
              </a:rPr>
              <a:t>with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relevant</a:t>
            </a:r>
            <a:r>
              <a:rPr dirty="0" sz="1350" spc="3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features</a:t>
            </a:r>
            <a:r>
              <a:rPr dirty="0" sz="1350" spc="2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and</a:t>
            </a:r>
            <a:r>
              <a:rPr dirty="0" sz="1350" spc="3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numerically</a:t>
            </a:r>
            <a:r>
              <a:rPr dirty="0" sz="1350" spc="3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encoding</a:t>
            </a:r>
            <a:r>
              <a:rPr dirty="0" sz="1350" spc="3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 spc="-25">
                <a:solidFill>
                  <a:srgbClr val="040506"/>
                </a:solidFill>
                <a:latin typeface="Times New Roman"/>
                <a:cs typeface="Times New Roman"/>
              </a:rPr>
              <a:t>the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class</a:t>
            </a:r>
            <a:r>
              <a:rPr dirty="0" sz="1350" spc="2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labels.</a:t>
            </a:r>
            <a:r>
              <a:rPr dirty="0" sz="1350" spc="3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The</a:t>
            </a:r>
            <a:r>
              <a:rPr dirty="0" sz="1350" spc="2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XGBoost</a:t>
            </a:r>
            <a:r>
              <a:rPr dirty="0" sz="1350" spc="3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algorithm,</a:t>
            </a:r>
            <a:r>
              <a:rPr dirty="0" sz="1350" spc="2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known</a:t>
            </a:r>
            <a:r>
              <a:rPr dirty="0" sz="1350" spc="3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 spc="-25">
                <a:solidFill>
                  <a:srgbClr val="040506"/>
                </a:solidFill>
                <a:latin typeface="Times New Roman"/>
                <a:cs typeface="Times New Roman"/>
              </a:rPr>
              <a:t>for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its</a:t>
            </a:r>
            <a:r>
              <a:rPr dirty="0" sz="1350" spc="1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ensemble</a:t>
            </a:r>
            <a:r>
              <a:rPr dirty="0" sz="1350" spc="2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of</a:t>
            </a:r>
            <a:r>
              <a:rPr dirty="0" sz="1350" spc="2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decision</a:t>
            </a:r>
            <a:r>
              <a:rPr dirty="0" sz="1350" spc="1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trees,</a:t>
            </a:r>
            <a:r>
              <a:rPr dirty="0" sz="1350" spc="2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is</a:t>
            </a:r>
            <a:r>
              <a:rPr dirty="0" sz="1350" spc="2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then</a:t>
            </a:r>
            <a:r>
              <a:rPr dirty="0" sz="1350" spc="2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 spc="-10">
                <a:solidFill>
                  <a:srgbClr val="040506"/>
                </a:solidFill>
                <a:latin typeface="Times New Roman"/>
                <a:cs typeface="Times New Roman"/>
              </a:rPr>
              <a:t>employed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to</a:t>
            </a:r>
            <a:r>
              <a:rPr dirty="0" sz="1350" spc="1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learn</a:t>
            </a:r>
            <a:r>
              <a:rPr dirty="0" sz="1350" spc="1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the</a:t>
            </a:r>
            <a:r>
              <a:rPr dirty="0" sz="1350" spc="1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patterns</a:t>
            </a:r>
            <a:r>
              <a:rPr dirty="0" sz="1350" spc="1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in</a:t>
            </a:r>
            <a:r>
              <a:rPr dirty="0" sz="1350" spc="1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the</a:t>
            </a:r>
            <a:r>
              <a:rPr dirty="0" sz="1350" spc="1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 spc="-10">
                <a:solidFill>
                  <a:srgbClr val="040506"/>
                </a:solidFill>
                <a:latin typeface="Times New Roman"/>
                <a:cs typeface="Times New Roman"/>
              </a:rPr>
              <a:t>data.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3484280" y="904489"/>
            <a:ext cx="4273550" cy="1968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98115">
              <a:lnSpc>
                <a:spcPct val="100000"/>
              </a:lnSpc>
              <a:spcBef>
                <a:spcPts val="100"/>
              </a:spcBef>
            </a:pPr>
            <a:r>
              <a:rPr dirty="0" sz="2600" spc="-25">
                <a:solidFill>
                  <a:srgbClr val="040506"/>
                </a:solidFill>
                <a:latin typeface="Times New Roman"/>
                <a:cs typeface="Times New Roman"/>
              </a:rPr>
              <a:t>SVM</a:t>
            </a:r>
            <a:endParaRPr sz="2600">
              <a:latin typeface="Times New Roman"/>
              <a:cs typeface="Times New Roman"/>
            </a:endParaRPr>
          </a:p>
          <a:p>
            <a:pPr algn="ctr" marL="12700" marR="5080">
              <a:lnSpc>
                <a:spcPct val="139700"/>
              </a:lnSpc>
              <a:spcBef>
                <a:spcPts val="860"/>
              </a:spcBef>
            </a:pP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SVM</a:t>
            </a:r>
            <a:r>
              <a:rPr dirty="0" sz="1350" spc="2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for</a:t>
            </a:r>
            <a:r>
              <a:rPr dirty="0" sz="1350" spc="2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three-class</a:t>
            </a:r>
            <a:r>
              <a:rPr dirty="0" sz="1350" spc="2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churn</a:t>
            </a:r>
            <a:r>
              <a:rPr dirty="0" sz="1350" spc="3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classification</a:t>
            </a:r>
            <a:r>
              <a:rPr dirty="0" sz="1350" spc="2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uses</a:t>
            </a:r>
            <a:r>
              <a:rPr dirty="0" sz="1350" spc="2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"one-vs-</a:t>
            </a:r>
            <a:r>
              <a:rPr dirty="0" sz="1350" spc="-20">
                <a:solidFill>
                  <a:srgbClr val="040506"/>
                </a:solidFill>
                <a:latin typeface="Times New Roman"/>
                <a:cs typeface="Times New Roman"/>
              </a:rPr>
              <a:t>one"</a:t>
            </a:r>
            <a:r>
              <a:rPr dirty="0" sz="1350" spc="50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or</a:t>
            </a:r>
            <a:r>
              <a:rPr dirty="0" sz="1350" spc="1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"one-vs-the-rest,"</a:t>
            </a:r>
            <a:r>
              <a:rPr dirty="0" sz="1350" spc="2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creating</a:t>
            </a:r>
            <a:r>
              <a:rPr dirty="0" sz="1350" spc="1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binary</a:t>
            </a:r>
            <a:r>
              <a:rPr dirty="0" sz="1350" spc="2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classifiers</a:t>
            </a:r>
            <a:r>
              <a:rPr dirty="0" sz="1350" spc="1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for</a:t>
            </a:r>
            <a:r>
              <a:rPr dirty="0" sz="1350" spc="2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class</a:t>
            </a:r>
            <a:r>
              <a:rPr dirty="0" sz="1350" spc="2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 spc="-10">
                <a:solidFill>
                  <a:srgbClr val="040506"/>
                </a:solidFill>
                <a:latin typeface="Times New Roman"/>
                <a:cs typeface="Times New Roman"/>
              </a:rPr>
              <a:t>pairs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or</a:t>
            </a:r>
            <a:r>
              <a:rPr dirty="0" sz="1350" spc="3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treating</a:t>
            </a:r>
            <a:r>
              <a:rPr dirty="0" sz="1350" spc="3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each</a:t>
            </a:r>
            <a:r>
              <a:rPr dirty="0" sz="1350" spc="3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class</a:t>
            </a:r>
            <a:r>
              <a:rPr dirty="0" sz="1350" spc="3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individually.</a:t>
            </a:r>
            <a:r>
              <a:rPr dirty="0" sz="1350" spc="3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Trained</a:t>
            </a:r>
            <a:r>
              <a:rPr dirty="0" sz="1350" spc="3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on</a:t>
            </a:r>
            <a:r>
              <a:rPr dirty="0" sz="1350" spc="3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labeled</a:t>
            </a:r>
            <a:r>
              <a:rPr dirty="0" sz="1350" spc="3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 spc="-20">
                <a:solidFill>
                  <a:srgbClr val="040506"/>
                </a:solidFill>
                <a:latin typeface="Times New Roman"/>
                <a:cs typeface="Times New Roman"/>
              </a:rPr>
              <a:t>data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with</a:t>
            </a:r>
            <a:r>
              <a:rPr dirty="0" sz="1350" spc="3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features</a:t>
            </a:r>
            <a:r>
              <a:rPr dirty="0" sz="1350" spc="3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reflecting</a:t>
            </a:r>
            <a:r>
              <a:rPr dirty="0" sz="1350" spc="3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customer</a:t>
            </a:r>
            <a:r>
              <a:rPr dirty="0" sz="1350" spc="3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behavior,</a:t>
            </a:r>
            <a:r>
              <a:rPr dirty="0" sz="1350" spc="3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SVM</a:t>
            </a:r>
            <a:r>
              <a:rPr dirty="0" sz="1350" spc="3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 spc="-10">
                <a:solidFill>
                  <a:srgbClr val="040506"/>
                </a:solidFill>
                <a:latin typeface="Times New Roman"/>
                <a:cs typeface="Times New Roman"/>
              </a:rPr>
              <a:t>seeks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decision</a:t>
            </a:r>
            <a:r>
              <a:rPr dirty="0" sz="1350" spc="3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boundaries</a:t>
            </a:r>
            <a:r>
              <a:rPr dirty="0" sz="1350" spc="3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maximizing</a:t>
            </a:r>
            <a:r>
              <a:rPr dirty="0" sz="1350" spc="3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>
                <a:solidFill>
                  <a:srgbClr val="040506"/>
                </a:solidFill>
                <a:latin typeface="Times New Roman"/>
                <a:cs typeface="Times New Roman"/>
              </a:rPr>
              <a:t>class</a:t>
            </a:r>
            <a:r>
              <a:rPr dirty="0" sz="1350" spc="3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350" spc="-10">
                <a:solidFill>
                  <a:srgbClr val="040506"/>
                </a:solidFill>
                <a:latin typeface="Times New Roman"/>
                <a:cs typeface="Times New Roman"/>
              </a:rPr>
              <a:t>separation.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619374" y="930406"/>
            <a:ext cx="815975" cy="8632825"/>
          </a:xfrm>
          <a:custGeom>
            <a:avLst/>
            <a:gdLst/>
            <a:ahLst/>
            <a:cxnLst/>
            <a:rect l="l" t="t" r="r" b="b"/>
            <a:pathLst>
              <a:path w="815975" h="8632825">
                <a:moveTo>
                  <a:pt x="815440" y="8632692"/>
                </a:moveTo>
                <a:lnTo>
                  <a:pt x="0" y="8632692"/>
                </a:lnTo>
                <a:lnTo>
                  <a:pt x="0" y="0"/>
                </a:lnTo>
                <a:lnTo>
                  <a:pt x="815440" y="0"/>
                </a:lnTo>
                <a:lnTo>
                  <a:pt x="815440" y="86326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648186" y="3444156"/>
            <a:ext cx="692785" cy="360616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5280"/>
              </a:lnSpc>
            </a:pPr>
            <a:r>
              <a:rPr dirty="0" sz="4750" spc="-10">
                <a:solidFill>
                  <a:srgbClr val="FFFFFF"/>
                </a:solidFill>
                <a:latin typeface="Times New Roman"/>
                <a:cs typeface="Times New Roman"/>
              </a:rPr>
              <a:t>MODELLING</a:t>
            </a:r>
            <a:endParaRPr sz="47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357312" y="1028700"/>
              <a:ext cx="15591790" cy="8229600"/>
            </a:xfrm>
            <a:custGeom>
              <a:avLst/>
              <a:gdLst/>
              <a:ahLst/>
              <a:cxnLst/>
              <a:rect l="l" t="t" r="r" b="b"/>
              <a:pathLst>
                <a:path w="15591790" h="8229600">
                  <a:moveTo>
                    <a:pt x="15544627" y="8229599"/>
                  </a:moveTo>
                  <a:lnTo>
                    <a:pt x="47130" y="8229599"/>
                  </a:lnTo>
                  <a:lnTo>
                    <a:pt x="37893" y="8228685"/>
                  </a:lnTo>
                  <a:lnTo>
                    <a:pt x="3588" y="8200504"/>
                  </a:lnTo>
                  <a:lnTo>
                    <a:pt x="0" y="8182465"/>
                  </a:lnTo>
                  <a:lnTo>
                    <a:pt x="0" y="47130"/>
                  </a:lnTo>
                  <a:lnTo>
                    <a:pt x="20983" y="7919"/>
                  </a:lnTo>
                  <a:lnTo>
                    <a:pt x="47130" y="0"/>
                  </a:lnTo>
                  <a:lnTo>
                    <a:pt x="15544627" y="0"/>
                  </a:lnTo>
                  <a:lnTo>
                    <a:pt x="15562974" y="3704"/>
                  </a:lnTo>
                  <a:lnTo>
                    <a:pt x="15577955" y="13804"/>
                  </a:lnTo>
                  <a:lnTo>
                    <a:pt x="15588054" y="28786"/>
                  </a:lnTo>
                  <a:lnTo>
                    <a:pt x="15591757" y="47130"/>
                  </a:lnTo>
                  <a:lnTo>
                    <a:pt x="15591757" y="8182465"/>
                  </a:lnTo>
                  <a:lnTo>
                    <a:pt x="15570776" y="8221680"/>
                  </a:lnTo>
                  <a:lnTo>
                    <a:pt x="15544627" y="8229599"/>
                  </a:lnTo>
                  <a:close/>
                </a:path>
              </a:pathLst>
            </a:custGeom>
            <a:solidFill>
              <a:srgbClr val="FFFFFF">
                <a:alpha val="8666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767839" y="3603602"/>
              <a:ext cx="2194560" cy="4784090"/>
            </a:xfrm>
            <a:custGeom>
              <a:avLst/>
              <a:gdLst/>
              <a:ahLst/>
              <a:cxnLst/>
              <a:rect l="l" t="t" r="r" b="b"/>
              <a:pathLst>
                <a:path w="2194560" h="4784090">
                  <a:moveTo>
                    <a:pt x="135466" y="0"/>
                  </a:moveTo>
                  <a:lnTo>
                    <a:pt x="2059092" y="0"/>
                  </a:lnTo>
                  <a:lnTo>
                    <a:pt x="2085644" y="3694"/>
                  </a:lnTo>
                  <a:lnTo>
                    <a:pt x="2134250" y="32005"/>
                  </a:lnTo>
                  <a:lnTo>
                    <a:pt x="2171800" y="84810"/>
                  </a:lnTo>
                  <a:lnTo>
                    <a:pt x="2191933" y="153162"/>
                  </a:lnTo>
                  <a:lnTo>
                    <a:pt x="2194559" y="190500"/>
                  </a:lnTo>
                  <a:lnTo>
                    <a:pt x="2194559" y="4593535"/>
                  </a:lnTo>
                  <a:lnTo>
                    <a:pt x="2184248" y="4666438"/>
                  </a:lnTo>
                  <a:lnTo>
                    <a:pt x="2154883" y="4728240"/>
                  </a:lnTo>
                  <a:lnTo>
                    <a:pt x="2110933" y="4769535"/>
                  </a:lnTo>
                  <a:lnTo>
                    <a:pt x="2059092" y="4784036"/>
                  </a:lnTo>
                  <a:lnTo>
                    <a:pt x="135466" y="4784036"/>
                  </a:lnTo>
                  <a:lnTo>
                    <a:pt x="83626" y="4769535"/>
                  </a:lnTo>
                  <a:lnTo>
                    <a:pt x="39676" y="4728240"/>
                  </a:lnTo>
                  <a:lnTo>
                    <a:pt x="10311" y="4666438"/>
                  </a:lnTo>
                  <a:lnTo>
                    <a:pt x="0" y="4593535"/>
                  </a:lnTo>
                  <a:lnTo>
                    <a:pt x="0" y="190500"/>
                  </a:lnTo>
                  <a:lnTo>
                    <a:pt x="10311" y="117599"/>
                  </a:lnTo>
                  <a:lnTo>
                    <a:pt x="39676" y="55795"/>
                  </a:lnTo>
                  <a:lnTo>
                    <a:pt x="83626" y="14500"/>
                  </a:lnTo>
                  <a:lnTo>
                    <a:pt x="135466" y="0"/>
                  </a:lnTo>
                  <a:close/>
                </a:path>
              </a:pathLst>
            </a:custGeom>
            <a:ln w="571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767839" y="5528564"/>
            <a:ext cx="2194560" cy="50800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54610" rIns="0" bIns="0" rtlCol="0" vert="horz">
            <a:spAutoFit/>
          </a:bodyPr>
          <a:lstStyle/>
          <a:p>
            <a:pPr marL="444500">
              <a:lnSpc>
                <a:spcPct val="100000"/>
              </a:lnSpc>
              <a:spcBef>
                <a:spcPts val="430"/>
              </a:spcBef>
            </a:pP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Logistic</a:t>
            </a:r>
            <a:r>
              <a:rPr dirty="0" sz="20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Times New Roman"/>
                <a:cs typeface="Times New Roman"/>
              </a:rPr>
              <a:t>Reg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4282440" y="3603602"/>
            <a:ext cx="2194560" cy="4784090"/>
          </a:xfrm>
          <a:custGeom>
            <a:avLst/>
            <a:gdLst/>
            <a:ahLst/>
            <a:cxnLst/>
            <a:rect l="l" t="t" r="r" b="b"/>
            <a:pathLst>
              <a:path w="2194560" h="4784090">
                <a:moveTo>
                  <a:pt x="135466" y="0"/>
                </a:moveTo>
                <a:lnTo>
                  <a:pt x="2059092" y="0"/>
                </a:lnTo>
                <a:lnTo>
                  <a:pt x="2085644" y="3694"/>
                </a:lnTo>
                <a:lnTo>
                  <a:pt x="2134250" y="32005"/>
                </a:lnTo>
                <a:lnTo>
                  <a:pt x="2171800" y="84810"/>
                </a:lnTo>
                <a:lnTo>
                  <a:pt x="2191933" y="153162"/>
                </a:lnTo>
                <a:lnTo>
                  <a:pt x="2194559" y="190500"/>
                </a:lnTo>
                <a:lnTo>
                  <a:pt x="2194559" y="4593535"/>
                </a:lnTo>
                <a:lnTo>
                  <a:pt x="2184248" y="4666438"/>
                </a:lnTo>
                <a:lnTo>
                  <a:pt x="2154883" y="4728240"/>
                </a:lnTo>
                <a:lnTo>
                  <a:pt x="2110933" y="4769535"/>
                </a:lnTo>
                <a:lnTo>
                  <a:pt x="2059092" y="4784036"/>
                </a:lnTo>
                <a:lnTo>
                  <a:pt x="135466" y="4784036"/>
                </a:lnTo>
                <a:lnTo>
                  <a:pt x="83625" y="4769535"/>
                </a:lnTo>
                <a:lnTo>
                  <a:pt x="39676" y="4728240"/>
                </a:lnTo>
                <a:lnTo>
                  <a:pt x="10311" y="4666438"/>
                </a:lnTo>
                <a:lnTo>
                  <a:pt x="0" y="4593535"/>
                </a:lnTo>
                <a:lnTo>
                  <a:pt x="0" y="190500"/>
                </a:lnTo>
                <a:lnTo>
                  <a:pt x="10311" y="117599"/>
                </a:lnTo>
                <a:lnTo>
                  <a:pt x="39676" y="55795"/>
                </a:lnTo>
                <a:lnTo>
                  <a:pt x="83625" y="14500"/>
                </a:lnTo>
                <a:lnTo>
                  <a:pt x="135466" y="0"/>
                </a:lnTo>
                <a:close/>
              </a:path>
            </a:pathLst>
          </a:custGeom>
          <a:ln w="571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4282440" y="5528564"/>
            <a:ext cx="2194560" cy="50800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54610" rIns="0" bIns="0" rtlCol="0" vert="horz">
            <a:spAutoFit/>
          </a:bodyPr>
          <a:lstStyle/>
          <a:p>
            <a:pPr marL="452120">
              <a:lnSpc>
                <a:spcPct val="100000"/>
              </a:lnSpc>
              <a:spcBef>
                <a:spcPts val="430"/>
              </a:spcBef>
            </a:pP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Naïve</a:t>
            </a:r>
            <a:r>
              <a:rPr dirty="0" sz="20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imes New Roman"/>
                <a:cs typeface="Times New Roman"/>
              </a:rPr>
              <a:t>Bayes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6797040" y="3603602"/>
            <a:ext cx="2194560" cy="4784090"/>
          </a:xfrm>
          <a:custGeom>
            <a:avLst/>
            <a:gdLst/>
            <a:ahLst/>
            <a:cxnLst/>
            <a:rect l="l" t="t" r="r" b="b"/>
            <a:pathLst>
              <a:path w="2194559" h="4784090">
                <a:moveTo>
                  <a:pt x="135466" y="0"/>
                </a:moveTo>
                <a:lnTo>
                  <a:pt x="2059092" y="0"/>
                </a:lnTo>
                <a:lnTo>
                  <a:pt x="2085644" y="3694"/>
                </a:lnTo>
                <a:lnTo>
                  <a:pt x="2134250" y="32005"/>
                </a:lnTo>
                <a:lnTo>
                  <a:pt x="2171800" y="84810"/>
                </a:lnTo>
                <a:lnTo>
                  <a:pt x="2191933" y="153162"/>
                </a:lnTo>
                <a:lnTo>
                  <a:pt x="2194559" y="190500"/>
                </a:lnTo>
                <a:lnTo>
                  <a:pt x="2194559" y="4593535"/>
                </a:lnTo>
                <a:lnTo>
                  <a:pt x="2184248" y="4666438"/>
                </a:lnTo>
                <a:lnTo>
                  <a:pt x="2154883" y="4728240"/>
                </a:lnTo>
                <a:lnTo>
                  <a:pt x="2110933" y="4769535"/>
                </a:lnTo>
                <a:lnTo>
                  <a:pt x="2059092" y="4784036"/>
                </a:lnTo>
                <a:lnTo>
                  <a:pt x="135466" y="4784036"/>
                </a:lnTo>
                <a:lnTo>
                  <a:pt x="83625" y="4769535"/>
                </a:lnTo>
                <a:lnTo>
                  <a:pt x="39676" y="4728240"/>
                </a:lnTo>
                <a:lnTo>
                  <a:pt x="10311" y="4666438"/>
                </a:lnTo>
                <a:lnTo>
                  <a:pt x="0" y="4593535"/>
                </a:lnTo>
                <a:lnTo>
                  <a:pt x="0" y="190500"/>
                </a:lnTo>
                <a:lnTo>
                  <a:pt x="10311" y="117599"/>
                </a:lnTo>
                <a:lnTo>
                  <a:pt x="39676" y="55795"/>
                </a:lnTo>
                <a:lnTo>
                  <a:pt x="83625" y="14500"/>
                </a:lnTo>
                <a:lnTo>
                  <a:pt x="135466" y="0"/>
                </a:lnTo>
                <a:close/>
              </a:path>
            </a:pathLst>
          </a:custGeom>
          <a:ln w="571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6797040" y="5528564"/>
            <a:ext cx="2194560" cy="50800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54610" rIns="0" bIns="0" rtlCol="0" vert="horz">
            <a:spAutoFit/>
          </a:bodyPr>
          <a:lstStyle/>
          <a:p>
            <a:pPr marL="381635">
              <a:lnSpc>
                <a:spcPct val="100000"/>
              </a:lnSpc>
              <a:spcBef>
                <a:spcPts val="430"/>
              </a:spcBef>
            </a:pP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Decision </a:t>
            </a:r>
            <a:r>
              <a:rPr dirty="0" sz="2000" spc="-20">
                <a:solidFill>
                  <a:srgbClr val="FFFFFF"/>
                </a:solidFill>
                <a:latin typeface="Times New Roman"/>
                <a:cs typeface="Times New Roman"/>
              </a:rPr>
              <a:t>Tree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9311640" y="3603602"/>
            <a:ext cx="2194560" cy="4784090"/>
          </a:xfrm>
          <a:custGeom>
            <a:avLst/>
            <a:gdLst/>
            <a:ahLst/>
            <a:cxnLst/>
            <a:rect l="l" t="t" r="r" b="b"/>
            <a:pathLst>
              <a:path w="2194559" h="4784090">
                <a:moveTo>
                  <a:pt x="135466" y="0"/>
                </a:moveTo>
                <a:lnTo>
                  <a:pt x="2059092" y="0"/>
                </a:lnTo>
                <a:lnTo>
                  <a:pt x="2085644" y="3694"/>
                </a:lnTo>
                <a:lnTo>
                  <a:pt x="2134250" y="32005"/>
                </a:lnTo>
                <a:lnTo>
                  <a:pt x="2171800" y="84810"/>
                </a:lnTo>
                <a:lnTo>
                  <a:pt x="2191933" y="153162"/>
                </a:lnTo>
                <a:lnTo>
                  <a:pt x="2194559" y="190500"/>
                </a:lnTo>
                <a:lnTo>
                  <a:pt x="2194559" y="4593535"/>
                </a:lnTo>
                <a:lnTo>
                  <a:pt x="2184248" y="4666438"/>
                </a:lnTo>
                <a:lnTo>
                  <a:pt x="2154883" y="4728240"/>
                </a:lnTo>
                <a:lnTo>
                  <a:pt x="2110933" y="4769535"/>
                </a:lnTo>
                <a:lnTo>
                  <a:pt x="2059092" y="4784036"/>
                </a:lnTo>
                <a:lnTo>
                  <a:pt x="135466" y="4784036"/>
                </a:lnTo>
                <a:lnTo>
                  <a:pt x="83625" y="4769535"/>
                </a:lnTo>
                <a:lnTo>
                  <a:pt x="39676" y="4728240"/>
                </a:lnTo>
                <a:lnTo>
                  <a:pt x="10311" y="4666438"/>
                </a:lnTo>
                <a:lnTo>
                  <a:pt x="0" y="4593535"/>
                </a:lnTo>
                <a:lnTo>
                  <a:pt x="0" y="190500"/>
                </a:lnTo>
                <a:lnTo>
                  <a:pt x="10311" y="117599"/>
                </a:lnTo>
                <a:lnTo>
                  <a:pt x="39676" y="55795"/>
                </a:lnTo>
                <a:lnTo>
                  <a:pt x="83625" y="14500"/>
                </a:lnTo>
                <a:lnTo>
                  <a:pt x="135466" y="0"/>
                </a:lnTo>
                <a:close/>
              </a:path>
            </a:pathLst>
          </a:custGeom>
          <a:ln w="571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9311640" y="5528564"/>
            <a:ext cx="2194560" cy="50800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54610" rIns="0" bIns="0" rtlCol="0" vert="horz">
            <a:spAutoFit/>
          </a:bodyPr>
          <a:lstStyle/>
          <a:p>
            <a:pPr marL="317500">
              <a:lnSpc>
                <a:spcPct val="100000"/>
              </a:lnSpc>
              <a:spcBef>
                <a:spcPts val="430"/>
              </a:spcBef>
            </a:pP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Random</a:t>
            </a:r>
            <a:r>
              <a:rPr dirty="0" sz="20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imes New Roman"/>
                <a:cs typeface="Times New Roman"/>
              </a:rPr>
              <a:t>Forest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88408" rIns="0" bIns="0" rtlCol="0" vert="horz">
            <a:spAutoFit/>
          </a:bodyPr>
          <a:lstStyle/>
          <a:p>
            <a:pPr marL="4360545">
              <a:lnSpc>
                <a:spcPct val="100000"/>
              </a:lnSpc>
              <a:spcBef>
                <a:spcPts val="95"/>
              </a:spcBef>
            </a:pPr>
            <a:r>
              <a:rPr dirty="0" sz="4750"/>
              <a:t>CONFUSION</a:t>
            </a:r>
            <a:r>
              <a:rPr dirty="0" sz="4750" spc="-55"/>
              <a:t> </a:t>
            </a:r>
            <a:r>
              <a:rPr dirty="0" sz="4750" spc="-10"/>
              <a:t>MATRIX</a:t>
            </a:r>
            <a:endParaRPr sz="4750"/>
          </a:p>
        </p:txBody>
      </p:sp>
      <p:sp>
        <p:nvSpPr>
          <p:cNvPr id="14" name="object 14" descr=""/>
          <p:cNvSpPr/>
          <p:nvPr/>
        </p:nvSpPr>
        <p:spPr>
          <a:xfrm>
            <a:off x="11826240" y="3619500"/>
            <a:ext cx="2194560" cy="4784090"/>
          </a:xfrm>
          <a:custGeom>
            <a:avLst/>
            <a:gdLst/>
            <a:ahLst/>
            <a:cxnLst/>
            <a:rect l="l" t="t" r="r" b="b"/>
            <a:pathLst>
              <a:path w="2194559" h="4784090">
                <a:moveTo>
                  <a:pt x="135466" y="0"/>
                </a:moveTo>
                <a:lnTo>
                  <a:pt x="2059092" y="0"/>
                </a:lnTo>
                <a:lnTo>
                  <a:pt x="2085645" y="3694"/>
                </a:lnTo>
                <a:lnTo>
                  <a:pt x="2134250" y="32005"/>
                </a:lnTo>
                <a:lnTo>
                  <a:pt x="2171800" y="84810"/>
                </a:lnTo>
                <a:lnTo>
                  <a:pt x="2191932" y="153162"/>
                </a:lnTo>
                <a:lnTo>
                  <a:pt x="2194559" y="190500"/>
                </a:lnTo>
                <a:lnTo>
                  <a:pt x="2194559" y="4593534"/>
                </a:lnTo>
                <a:lnTo>
                  <a:pt x="2184248" y="4666438"/>
                </a:lnTo>
                <a:lnTo>
                  <a:pt x="2154883" y="4728240"/>
                </a:lnTo>
                <a:lnTo>
                  <a:pt x="2110934" y="4769535"/>
                </a:lnTo>
                <a:lnTo>
                  <a:pt x="2059092" y="4784035"/>
                </a:lnTo>
                <a:lnTo>
                  <a:pt x="135466" y="4784035"/>
                </a:lnTo>
                <a:lnTo>
                  <a:pt x="83625" y="4769535"/>
                </a:lnTo>
                <a:lnTo>
                  <a:pt x="39676" y="4728240"/>
                </a:lnTo>
                <a:lnTo>
                  <a:pt x="10311" y="4666438"/>
                </a:lnTo>
                <a:lnTo>
                  <a:pt x="0" y="4593534"/>
                </a:lnTo>
                <a:lnTo>
                  <a:pt x="0" y="190500"/>
                </a:lnTo>
                <a:lnTo>
                  <a:pt x="10311" y="117599"/>
                </a:lnTo>
                <a:lnTo>
                  <a:pt x="39676" y="55794"/>
                </a:lnTo>
                <a:lnTo>
                  <a:pt x="83625" y="14500"/>
                </a:lnTo>
                <a:lnTo>
                  <a:pt x="135466" y="0"/>
                </a:lnTo>
                <a:close/>
              </a:path>
            </a:pathLst>
          </a:custGeom>
          <a:ln w="571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11826240" y="5544461"/>
            <a:ext cx="2194560" cy="50800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54610" rIns="0" bIns="0" rtlCol="0" vert="horz">
            <a:spAutoFit/>
          </a:bodyPr>
          <a:lstStyle/>
          <a:p>
            <a:pPr marL="617220">
              <a:lnSpc>
                <a:spcPct val="100000"/>
              </a:lnSpc>
              <a:spcBef>
                <a:spcPts val="430"/>
              </a:spcBef>
            </a:pPr>
            <a:r>
              <a:rPr dirty="0" sz="2000" spc="-10">
                <a:solidFill>
                  <a:srgbClr val="FFFFFF"/>
                </a:solidFill>
                <a:latin typeface="Times New Roman"/>
                <a:cs typeface="Times New Roman"/>
              </a:rPr>
              <a:t>XGBoost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14340839" y="3619500"/>
            <a:ext cx="2194560" cy="4784090"/>
          </a:xfrm>
          <a:custGeom>
            <a:avLst/>
            <a:gdLst/>
            <a:ahLst/>
            <a:cxnLst/>
            <a:rect l="l" t="t" r="r" b="b"/>
            <a:pathLst>
              <a:path w="2194559" h="4784090">
                <a:moveTo>
                  <a:pt x="135467" y="0"/>
                </a:moveTo>
                <a:lnTo>
                  <a:pt x="2059092" y="0"/>
                </a:lnTo>
                <a:lnTo>
                  <a:pt x="2085645" y="3694"/>
                </a:lnTo>
                <a:lnTo>
                  <a:pt x="2134250" y="32005"/>
                </a:lnTo>
                <a:lnTo>
                  <a:pt x="2171800" y="84810"/>
                </a:lnTo>
                <a:lnTo>
                  <a:pt x="2191932" y="153162"/>
                </a:lnTo>
                <a:lnTo>
                  <a:pt x="2194559" y="190500"/>
                </a:lnTo>
                <a:lnTo>
                  <a:pt x="2194559" y="4593534"/>
                </a:lnTo>
                <a:lnTo>
                  <a:pt x="2184248" y="4666438"/>
                </a:lnTo>
                <a:lnTo>
                  <a:pt x="2154883" y="4728240"/>
                </a:lnTo>
                <a:lnTo>
                  <a:pt x="2110934" y="4769535"/>
                </a:lnTo>
                <a:lnTo>
                  <a:pt x="2059092" y="4784035"/>
                </a:lnTo>
                <a:lnTo>
                  <a:pt x="135467" y="4784035"/>
                </a:lnTo>
                <a:lnTo>
                  <a:pt x="83625" y="4769535"/>
                </a:lnTo>
                <a:lnTo>
                  <a:pt x="39677" y="4728240"/>
                </a:lnTo>
                <a:lnTo>
                  <a:pt x="10311" y="4666438"/>
                </a:lnTo>
                <a:lnTo>
                  <a:pt x="0" y="4593534"/>
                </a:lnTo>
                <a:lnTo>
                  <a:pt x="0" y="190500"/>
                </a:lnTo>
                <a:lnTo>
                  <a:pt x="10311" y="117599"/>
                </a:lnTo>
                <a:lnTo>
                  <a:pt x="39677" y="55794"/>
                </a:lnTo>
                <a:lnTo>
                  <a:pt x="83625" y="14500"/>
                </a:lnTo>
                <a:lnTo>
                  <a:pt x="135467" y="0"/>
                </a:lnTo>
                <a:close/>
              </a:path>
            </a:pathLst>
          </a:custGeom>
          <a:ln w="571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14340839" y="5544461"/>
            <a:ext cx="2194560" cy="50800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546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30"/>
              </a:spcBef>
            </a:pPr>
            <a:r>
              <a:rPr dirty="0" sz="2000" spc="-25">
                <a:solidFill>
                  <a:srgbClr val="FFFFFF"/>
                </a:solidFill>
                <a:latin typeface="Times New Roman"/>
                <a:cs typeface="Times New Roman"/>
              </a:rPr>
              <a:t>SVM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2344647" y="4128213"/>
            <a:ext cx="13575665" cy="981710"/>
            <a:chOff x="2344647" y="4128213"/>
            <a:chExt cx="13575665" cy="981710"/>
          </a:xfrm>
        </p:grpSpPr>
        <p:pic>
          <p:nvPicPr>
            <p:cNvPr id="19" name="object 1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56081" y="4131611"/>
              <a:ext cx="964075" cy="978306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41481" y="4128213"/>
              <a:ext cx="964075" cy="978306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4647" y="4129028"/>
              <a:ext cx="964076" cy="978306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66873" y="4129028"/>
              <a:ext cx="964077" cy="978306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12281" y="4129028"/>
              <a:ext cx="964075" cy="978306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97680" y="4129028"/>
              <a:ext cx="964076" cy="978306"/>
            </a:xfrm>
            <a:prstGeom prst="rect">
              <a:avLst/>
            </a:prstGeom>
          </p:spPr>
        </p:pic>
      </p:grpSp>
      <p:graphicFrame>
        <p:nvGraphicFramePr>
          <p:cNvPr id="25" name="object 25" descr=""/>
          <p:cNvGraphicFramePr>
            <a:graphicFrameLocks noGrp="1"/>
          </p:cNvGraphicFramePr>
          <p:nvPr/>
        </p:nvGraphicFramePr>
        <p:xfrm>
          <a:off x="1944370" y="6291162"/>
          <a:ext cx="1917700" cy="18275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609600"/>
                <a:gridCol w="609600"/>
              </a:tblGrid>
              <a:tr h="609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244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1800" spc="-50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</a:tr>
              <a:tr h="6089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18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13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19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</a:tr>
              <a:tr h="6089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73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1800" spc="-5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496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object 26" descr=""/>
          <p:cNvGraphicFramePr>
            <a:graphicFrameLocks noGrp="1"/>
          </p:cNvGraphicFramePr>
          <p:nvPr/>
        </p:nvGraphicFramePr>
        <p:xfrm>
          <a:off x="4458970" y="6305872"/>
          <a:ext cx="1917700" cy="18268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609600"/>
                <a:gridCol w="609600"/>
              </a:tblGrid>
              <a:tr h="6089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169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92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87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</a:tr>
              <a:tr h="6089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18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15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17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</a:tr>
              <a:tr h="6089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359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64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146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object 27" descr=""/>
          <p:cNvGraphicFramePr>
            <a:graphicFrameLocks noGrp="1"/>
          </p:cNvGraphicFramePr>
          <p:nvPr/>
        </p:nvGraphicFramePr>
        <p:xfrm>
          <a:off x="6973569" y="6305872"/>
          <a:ext cx="1917700" cy="18268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609600"/>
                <a:gridCol w="609600"/>
              </a:tblGrid>
              <a:tr h="6089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214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22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112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</a:tr>
              <a:tr h="6089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30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20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1800" spc="-5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</a:tr>
              <a:tr h="6089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71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1800" spc="-5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498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" name="object 28" descr=""/>
          <p:cNvGraphicFramePr>
            <a:graphicFrameLocks noGrp="1"/>
          </p:cNvGraphicFramePr>
          <p:nvPr/>
        </p:nvGraphicFramePr>
        <p:xfrm>
          <a:off x="9488169" y="6291162"/>
          <a:ext cx="1917700" cy="18275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609600"/>
                <a:gridCol w="609600"/>
              </a:tblGrid>
              <a:tr h="609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219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1800" spc="-5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129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</a:tr>
              <a:tr h="6089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1800" spc="-50">
                          <a:latin typeface="Calibri"/>
                          <a:cs typeface="Calibri"/>
                        </a:rPr>
                        <a:t>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1800" spc="-5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</a:tr>
              <a:tr h="6089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28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1800" spc="-5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541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" name="object 29" descr=""/>
          <p:cNvGraphicFramePr>
            <a:graphicFrameLocks noGrp="1"/>
          </p:cNvGraphicFramePr>
          <p:nvPr/>
        </p:nvGraphicFramePr>
        <p:xfrm>
          <a:off x="12002769" y="6291162"/>
          <a:ext cx="1917700" cy="18275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609600"/>
                <a:gridCol w="609600"/>
              </a:tblGrid>
              <a:tr h="609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231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1800" spc="-5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107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</a:tr>
              <a:tr h="6089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25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25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1800" spc="-5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</a:tr>
              <a:tr h="6089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38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1800" spc="-5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531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object 30" descr=""/>
          <p:cNvGraphicFramePr>
            <a:graphicFrameLocks noGrp="1"/>
          </p:cNvGraphicFramePr>
          <p:nvPr/>
        </p:nvGraphicFramePr>
        <p:xfrm>
          <a:off x="14517368" y="6291162"/>
          <a:ext cx="1917700" cy="18275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609600"/>
                <a:gridCol w="609600"/>
              </a:tblGrid>
              <a:tr h="609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241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1800" spc="-5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107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</a:tr>
              <a:tr h="6089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32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1800" spc="-5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18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</a:tr>
              <a:tr h="6089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1800" spc="-5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dirty="0" sz="1800" spc="-25">
                          <a:latin typeface="Calibri"/>
                          <a:cs typeface="Calibri"/>
                        </a:rPr>
                        <a:t>507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58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88408" rIns="0" bIns="0" rtlCol="0" vert="horz">
            <a:spAutoFit/>
          </a:bodyPr>
          <a:lstStyle/>
          <a:p>
            <a:pPr marL="3641090">
              <a:lnSpc>
                <a:spcPct val="100000"/>
              </a:lnSpc>
              <a:spcBef>
                <a:spcPts val="95"/>
              </a:spcBef>
            </a:pPr>
            <a:r>
              <a:rPr dirty="0" sz="4750"/>
              <a:t>ACCURACY</a:t>
            </a:r>
            <a:r>
              <a:rPr dirty="0" sz="4750" spc="-50"/>
              <a:t> </a:t>
            </a:r>
            <a:r>
              <a:rPr dirty="0" sz="4750" spc="-10"/>
              <a:t>EVALUATION</a:t>
            </a:r>
            <a:endParaRPr sz="475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1800" y="2986087"/>
            <a:ext cx="13030199" cy="5598601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824766" y="4524007"/>
            <a:ext cx="250825" cy="252412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845"/>
              </a:lnSpc>
            </a:pPr>
            <a:r>
              <a:rPr dirty="0" sz="1600">
                <a:solidFill>
                  <a:srgbClr val="595959"/>
                </a:solidFill>
                <a:latin typeface="Times New Roman"/>
                <a:cs typeface="Times New Roman"/>
              </a:rPr>
              <a:t>ACCURACY</a:t>
            </a:r>
            <a:r>
              <a:rPr dirty="0" sz="1600" spc="-4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dirty="0" sz="1600" spc="-10">
                <a:solidFill>
                  <a:srgbClr val="595959"/>
                </a:solidFill>
                <a:latin typeface="Times New Roman"/>
                <a:cs typeface="Times New Roman"/>
              </a:rPr>
              <a:t>PERCENTAGE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2119" y="0"/>
              <a:ext cx="11325880" cy="710935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3274" y="0"/>
              <a:ext cx="10674724" cy="6004532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295400" y="3360469"/>
              <a:ext cx="6331585" cy="1564005"/>
            </a:xfrm>
            <a:custGeom>
              <a:avLst/>
              <a:gdLst/>
              <a:ahLst/>
              <a:cxnLst/>
              <a:rect l="l" t="t" r="r" b="b"/>
              <a:pathLst>
                <a:path w="6331584" h="1564004">
                  <a:moveTo>
                    <a:pt x="6291874" y="1563792"/>
                  </a:moveTo>
                  <a:lnTo>
                    <a:pt x="39406" y="1563792"/>
                  </a:lnTo>
                  <a:lnTo>
                    <a:pt x="24067" y="1560696"/>
                  </a:lnTo>
                  <a:lnTo>
                    <a:pt x="11541" y="1552250"/>
                  </a:lnTo>
                  <a:lnTo>
                    <a:pt x="3096" y="1539724"/>
                  </a:lnTo>
                  <a:lnTo>
                    <a:pt x="0" y="1524385"/>
                  </a:lnTo>
                  <a:lnTo>
                    <a:pt x="0" y="39406"/>
                  </a:lnTo>
                  <a:lnTo>
                    <a:pt x="3096" y="24067"/>
                  </a:lnTo>
                  <a:lnTo>
                    <a:pt x="11541" y="11541"/>
                  </a:lnTo>
                  <a:lnTo>
                    <a:pt x="24067" y="3096"/>
                  </a:lnTo>
                  <a:lnTo>
                    <a:pt x="39406" y="0"/>
                  </a:lnTo>
                  <a:lnTo>
                    <a:pt x="6291874" y="0"/>
                  </a:lnTo>
                  <a:lnTo>
                    <a:pt x="6328281" y="24325"/>
                  </a:lnTo>
                  <a:lnTo>
                    <a:pt x="6331281" y="39406"/>
                  </a:lnTo>
                  <a:lnTo>
                    <a:pt x="6331281" y="1524385"/>
                  </a:lnTo>
                  <a:lnTo>
                    <a:pt x="6328184" y="1539724"/>
                  </a:lnTo>
                  <a:lnTo>
                    <a:pt x="6319739" y="1552250"/>
                  </a:lnTo>
                  <a:lnTo>
                    <a:pt x="6307213" y="1560696"/>
                  </a:lnTo>
                  <a:lnTo>
                    <a:pt x="6291874" y="1563792"/>
                  </a:lnTo>
                  <a:close/>
                </a:path>
              </a:pathLst>
            </a:custGeom>
            <a:solidFill>
              <a:srgbClr val="13121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82700" y="1120698"/>
            <a:ext cx="4152265" cy="7810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950" spc="-10"/>
              <a:t>CHALLENGES</a:t>
            </a:r>
            <a:endParaRPr sz="4950"/>
          </a:p>
        </p:txBody>
      </p:sp>
      <p:grpSp>
        <p:nvGrpSpPr>
          <p:cNvPr id="7" name="object 7" descr=""/>
          <p:cNvGrpSpPr/>
          <p:nvPr/>
        </p:nvGrpSpPr>
        <p:grpSpPr>
          <a:xfrm>
            <a:off x="6449522" y="3038215"/>
            <a:ext cx="2543175" cy="2208530"/>
            <a:chOff x="6449522" y="3038215"/>
            <a:chExt cx="2543175" cy="2208530"/>
          </a:xfrm>
        </p:grpSpPr>
        <p:sp>
          <p:nvSpPr>
            <p:cNvPr id="8" name="object 8" descr=""/>
            <p:cNvSpPr/>
            <p:nvPr/>
          </p:nvSpPr>
          <p:spPr>
            <a:xfrm>
              <a:off x="6530485" y="3119178"/>
              <a:ext cx="2381250" cy="2046605"/>
            </a:xfrm>
            <a:custGeom>
              <a:avLst/>
              <a:gdLst/>
              <a:ahLst/>
              <a:cxnLst/>
              <a:rect l="l" t="t" r="r" b="b"/>
              <a:pathLst>
                <a:path w="2381250" h="2046604">
                  <a:moveTo>
                    <a:pt x="1785925" y="2046373"/>
                  </a:moveTo>
                  <a:lnTo>
                    <a:pt x="595308" y="2046373"/>
                  </a:lnTo>
                  <a:lnTo>
                    <a:pt x="0" y="1023186"/>
                  </a:lnTo>
                  <a:lnTo>
                    <a:pt x="595308" y="0"/>
                  </a:lnTo>
                  <a:lnTo>
                    <a:pt x="1785925" y="0"/>
                  </a:lnTo>
                  <a:lnTo>
                    <a:pt x="2381234" y="1023186"/>
                  </a:lnTo>
                  <a:lnTo>
                    <a:pt x="1785925" y="20463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530485" y="3119178"/>
              <a:ext cx="2381250" cy="2046605"/>
            </a:xfrm>
            <a:custGeom>
              <a:avLst/>
              <a:gdLst/>
              <a:ahLst/>
              <a:cxnLst/>
              <a:rect l="l" t="t" r="r" b="b"/>
              <a:pathLst>
                <a:path w="2381250" h="2046604">
                  <a:moveTo>
                    <a:pt x="2381234" y="1023186"/>
                  </a:moveTo>
                  <a:lnTo>
                    <a:pt x="1785925" y="2046373"/>
                  </a:lnTo>
                  <a:lnTo>
                    <a:pt x="595308" y="2046373"/>
                  </a:lnTo>
                  <a:lnTo>
                    <a:pt x="0" y="1023186"/>
                  </a:lnTo>
                  <a:lnTo>
                    <a:pt x="595308" y="0"/>
                  </a:lnTo>
                  <a:lnTo>
                    <a:pt x="1785925" y="0"/>
                  </a:lnTo>
                  <a:lnTo>
                    <a:pt x="2381234" y="1023186"/>
                  </a:lnTo>
                  <a:close/>
                </a:path>
              </a:pathLst>
            </a:custGeom>
            <a:ln w="1619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1457815" y="3327348"/>
            <a:ext cx="5046345" cy="1358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56200"/>
              </a:lnSpc>
              <a:spcBef>
                <a:spcPts val="100"/>
              </a:spcBef>
            </a:pP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Inaccuracies,</a:t>
            </a:r>
            <a:r>
              <a:rPr dirty="0" sz="1400" spc="-4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missing</a:t>
            </a:r>
            <a:r>
              <a:rPr dirty="0" sz="1400" spc="-3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values</a:t>
            </a:r>
            <a:r>
              <a:rPr dirty="0" sz="1400" spc="-4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or</a:t>
            </a:r>
            <a:r>
              <a:rPr dirty="0" sz="1400" spc="-3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outdated</a:t>
            </a:r>
            <a:r>
              <a:rPr dirty="0" sz="1400" spc="-3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information</a:t>
            </a:r>
            <a:r>
              <a:rPr dirty="0" sz="1400" spc="-3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can</a:t>
            </a:r>
            <a:r>
              <a:rPr dirty="0" sz="1400" spc="-3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F1F4F4"/>
                </a:solidFill>
                <a:latin typeface="Times New Roman"/>
                <a:cs typeface="Times New Roman"/>
              </a:rPr>
              <a:t>compromise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the</a:t>
            </a:r>
            <a:r>
              <a:rPr dirty="0" sz="1400" spc="-3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model's</a:t>
            </a:r>
            <a:r>
              <a:rPr dirty="0" sz="1400" spc="-3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accuracy</a:t>
            </a:r>
            <a:r>
              <a:rPr dirty="0" sz="1400" spc="-3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and</a:t>
            </a:r>
            <a:r>
              <a:rPr dirty="0" sz="1400" spc="-3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reliability.</a:t>
            </a:r>
            <a:r>
              <a:rPr dirty="0" sz="1400" spc="-3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Also,</a:t>
            </a:r>
            <a:r>
              <a:rPr dirty="0" sz="1400" spc="-2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no</a:t>
            </a:r>
            <a:r>
              <a:rPr dirty="0" sz="1400" spc="-3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real</a:t>
            </a:r>
            <a:r>
              <a:rPr dirty="0" sz="1400" spc="-3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life</a:t>
            </a:r>
            <a:r>
              <a:rPr dirty="0" sz="1400" spc="-3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data</a:t>
            </a:r>
            <a:r>
              <a:rPr dirty="0" sz="1400" spc="-3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follows</a:t>
            </a:r>
            <a:r>
              <a:rPr dirty="0" sz="1400" spc="-3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 spc="-25">
                <a:solidFill>
                  <a:srgbClr val="F1F4F4"/>
                </a:solidFill>
                <a:latin typeface="Times New Roman"/>
                <a:cs typeface="Times New Roman"/>
              </a:rPr>
              <a:t>any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particular</a:t>
            </a:r>
            <a:r>
              <a:rPr dirty="0" sz="1400" spc="-3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distribution;</a:t>
            </a:r>
            <a:r>
              <a:rPr dirty="0" sz="1400" spc="-3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so</a:t>
            </a:r>
            <a:r>
              <a:rPr dirty="0" sz="1400" spc="-3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modelling</a:t>
            </a:r>
            <a:r>
              <a:rPr dirty="0" sz="1400" spc="-3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on</a:t>
            </a:r>
            <a:r>
              <a:rPr dirty="0" sz="1400" spc="-3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that</a:t>
            </a:r>
            <a:r>
              <a:rPr dirty="0" sz="1400" spc="-3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dataset</a:t>
            </a:r>
            <a:r>
              <a:rPr dirty="0" sz="1400" spc="-3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may</a:t>
            </a:r>
            <a:r>
              <a:rPr dirty="0" sz="1400" spc="-3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violate</a:t>
            </a:r>
            <a:r>
              <a:rPr dirty="0" sz="1400" spc="-3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F1F4F4"/>
                </a:solidFill>
                <a:latin typeface="Times New Roman"/>
                <a:cs typeface="Times New Roman"/>
              </a:rPr>
              <a:t>model assumptions.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4946672" y="5084589"/>
            <a:ext cx="7570470" cy="2208530"/>
            <a:chOff x="4946672" y="5084589"/>
            <a:chExt cx="7570470" cy="2208530"/>
          </a:xfrm>
        </p:grpSpPr>
        <p:sp>
          <p:nvSpPr>
            <p:cNvPr id="12" name="object 12" descr=""/>
            <p:cNvSpPr/>
            <p:nvPr/>
          </p:nvSpPr>
          <p:spPr>
            <a:xfrm>
              <a:off x="6185795" y="5406843"/>
              <a:ext cx="6331585" cy="1564005"/>
            </a:xfrm>
            <a:custGeom>
              <a:avLst/>
              <a:gdLst/>
              <a:ahLst/>
              <a:cxnLst/>
              <a:rect l="l" t="t" r="r" b="b"/>
              <a:pathLst>
                <a:path w="6331584" h="1564004">
                  <a:moveTo>
                    <a:pt x="6291873" y="1563792"/>
                  </a:moveTo>
                  <a:lnTo>
                    <a:pt x="39406" y="1563792"/>
                  </a:lnTo>
                  <a:lnTo>
                    <a:pt x="24067" y="1560696"/>
                  </a:lnTo>
                  <a:lnTo>
                    <a:pt x="11541" y="1552251"/>
                  </a:lnTo>
                  <a:lnTo>
                    <a:pt x="3096" y="1539725"/>
                  </a:lnTo>
                  <a:lnTo>
                    <a:pt x="0" y="1524385"/>
                  </a:lnTo>
                  <a:lnTo>
                    <a:pt x="0" y="39406"/>
                  </a:lnTo>
                  <a:lnTo>
                    <a:pt x="3096" y="24067"/>
                  </a:lnTo>
                  <a:lnTo>
                    <a:pt x="11541" y="11541"/>
                  </a:lnTo>
                  <a:lnTo>
                    <a:pt x="24067" y="3096"/>
                  </a:lnTo>
                  <a:lnTo>
                    <a:pt x="39406" y="0"/>
                  </a:lnTo>
                  <a:lnTo>
                    <a:pt x="6291873" y="0"/>
                  </a:lnTo>
                  <a:lnTo>
                    <a:pt x="6328281" y="24325"/>
                  </a:lnTo>
                  <a:lnTo>
                    <a:pt x="6331281" y="39406"/>
                  </a:lnTo>
                  <a:lnTo>
                    <a:pt x="6331281" y="1524385"/>
                  </a:lnTo>
                  <a:lnTo>
                    <a:pt x="6328184" y="1539725"/>
                  </a:lnTo>
                  <a:lnTo>
                    <a:pt x="6319739" y="1552251"/>
                  </a:lnTo>
                  <a:lnTo>
                    <a:pt x="6307213" y="1560696"/>
                  </a:lnTo>
                  <a:lnTo>
                    <a:pt x="6291873" y="1563792"/>
                  </a:lnTo>
                  <a:close/>
                </a:path>
              </a:pathLst>
            </a:custGeom>
            <a:solidFill>
              <a:srgbClr val="13121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027634" y="5165552"/>
              <a:ext cx="2381250" cy="2046605"/>
            </a:xfrm>
            <a:custGeom>
              <a:avLst/>
              <a:gdLst/>
              <a:ahLst/>
              <a:cxnLst/>
              <a:rect l="l" t="t" r="r" b="b"/>
              <a:pathLst>
                <a:path w="2381250" h="2046604">
                  <a:moveTo>
                    <a:pt x="1785925" y="2046373"/>
                  </a:moveTo>
                  <a:lnTo>
                    <a:pt x="595308" y="2046373"/>
                  </a:lnTo>
                  <a:lnTo>
                    <a:pt x="0" y="1023186"/>
                  </a:lnTo>
                  <a:lnTo>
                    <a:pt x="595308" y="0"/>
                  </a:lnTo>
                  <a:lnTo>
                    <a:pt x="1785925" y="0"/>
                  </a:lnTo>
                  <a:lnTo>
                    <a:pt x="2381234" y="1023186"/>
                  </a:lnTo>
                  <a:lnTo>
                    <a:pt x="1785925" y="20463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5027634" y="5165552"/>
              <a:ext cx="2381250" cy="2046605"/>
            </a:xfrm>
            <a:custGeom>
              <a:avLst/>
              <a:gdLst/>
              <a:ahLst/>
              <a:cxnLst/>
              <a:rect l="l" t="t" r="r" b="b"/>
              <a:pathLst>
                <a:path w="2381250" h="2046604">
                  <a:moveTo>
                    <a:pt x="2381234" y="1023186"/>
                  </a:moveTo>
                  <a:lnTo>
                    <a:pt x="1785925" y="2046373"/>
                  </a:lnTo>
                  <a:lnTo>
                    <a:pt x="595308" y="2046373"/>
                  </a:lnTo>
                  <a:lnTo>
                    <a:pt x="0" y="1023186"/>
                  </a:lnTo>
                  <a:lnTo>
                    <a:pt x="595308" y="0"/>
                  </a:lnTo>
                  <a:lnTo>
                    <a:pt x="1785925" y="0"/>
                  </a:lnTo>
                  <a:lnTo>
                    <a:pt x="2381234" y="1023186"/>
                  </a:lnTo>
                  <a:close/>
                </a:path>
              </a:pathLst>
            </a:custGeom>
            <a:ln w="1619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7423506" y="5466989"/>
            <a:ext cx="4537075" cy="1025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6200"/>
              </a:lnSpc>
              <a:spcBef>
                <a:spcPts val="100"/>
              </a:spcBef>
            </a:pP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Selecting</a:t>
            </a:r>
            <a:r>
              <a:rPr dirty="0" sz="1400" spc="-5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relevant</a:t>
            </a:r>
            <a:r>
              <a:rPr dirty="0" sz="1400" spc="-6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features</a:t>
            </a:r>
            <a:r>
              <a:rPr dirty="0" sz="1400" spc="-6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is</a:t>
            </a:r>
            <a:r>
              <a:rPr dirty="0" sz="1400" spc="-5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crucial</a:t>
            </a:r>
            <a:r>
              <a:rPr dirty="0" sz="1400" spc="-6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for</a:t>
            </a:r>
            <a:r>
              <a:rPr dirty="0" sz="1400" spc="-5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accurate</a:t>
            </a:r>
            <a:r>
              <a:rPr dirty="0" sz="1400" spc="-6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F1F4F4"/>
                </a:solidFill>
                <a:latin typeface="Times New Roman"/>
                <a:cs typeface="Times New Roman"/>
              </a:rPr>
              <a:t>predictions.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Understanding</a:t>
            </a:r>
            <a:r>
              <a:rPr dirty="0" sz="1400" spc="-3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the</a:t>
            </a:r>
            <a:r>
              <a:rPr dirty="0" sz="1400" spc="-3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F1F4F4"/>
                </a:solidFill>
                <a:latin typeface="Times New Roman"/>
                <a:cs typeface="Times New Roman"/>
              </a:rPr>
              <a:t>business</a:t>
            </a:r>
            <a:r>
              <a:rPr dirty="0" sz="1400" spc="-3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domain</a:t>
            </a:r>
            <a:r>
              <a:rPr dirty="0" sz="1400" spc="-3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and</a:t>
            </a:r>
            <a:r>
              <a:rPr dirty="0" sz="1400" spc="-3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identifying</a:t>
            </a:r>
            <a:r>
              <a:rPr dirty="0" sz="1400" spc="-2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F1F4F4"/>
                </a:solidFill>
                <a:latin typeface="Times New Roman"/>
                <a:cs typeface="Times New Roman"/>
              </a:rPr>
              <a:t>meaningful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features</a:t>
            </a:r>
            <a:r>
              <a:rPr dirty="0" sz="1400" spc="-3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can</a:t>
            </a:r>
            <a:r>
              <a:rPr dirty="0" sz="1400" spc="-3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be</a:t>
            </a:r>
            <a:r>
              <a:rPr dirty="0" sz="1400" spc="-3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highly</a:t>
            </a:r>
            <a:r>
              <a:rPr dirty="0" sz="1400" spc="-3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F1F4F4"/>
                </a:solidFill>
                <a:latin typeface="Times New Roman"/>
                <a:cs typeface="Times New Roman"/>
              </a:rPr>
              <a:t>challenging.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1295400" y="7130963"/>
            <a:ext cx="7697470" cy="2208530"/>
            <a:chOff x="1295400" y="7130963"/>
            <a:chExt cx="7697470" cy="2208530"/>
          </a:xfrm>
        </p:grpSpPr>
        <p:sp>
          <p:nvSpPr>
            <p:cNvPr id="17" name="object 17" descr=""/>
            <p:cNvSpPr/>
            <p:nvPr/>
          </p:nvSpPr>
          <p:spPr>
            <a:xfrm>
              <a:off x="1295400" y="7453217"/>
              <a:ext cx="6331585" cy="1564005"/>
            </a:xfrm>
            <a:custGeom>
              <a:avLst/>
              <a:gdLst/>
              <a:ahLst/>
              <a:cxnLst/>
              <a:rect l="l" t="t" r="r" b="b"/>
              <a:pathLst>
                <a:path w="6331584" h="1564004">
                  <a:moveTo>
                    <a:pt x="6291874" y="1563792"/>
                  </a:moveTo>
                  <a:lnTo>
                    <a:pt x="39406" y="1563792"/>
                  </a:lnTo>
                  <a:lnTo>
                    <a:pt x="24067" y="1560695"/>
                  </a:lnTo>
                  <a:lnTo>
                    <a:pt x="11541" y="1552250"/>
                  </a:lnTo>
                  <a:lnTo>
                    <a:pt x="3096" y="1539724"/>
                  </a:lnTo>
                  <a:lnTo>
                    <a:pt x="0" y="1524385"/>
                  </a:lnTo>
                  <a:lnTo>
                    <a:pt x="0" y="39406"/>
                  </a:lnTo>
                  <a:lnTo>
                    <a:pt x="3096" y="24067"/>
                  </a:lnTo>
                  <a:lnTo>
                    <a:pt x="11541" y="11541"/>
                  </a:lnTo>
                  <a:lnTo>
                    <a:pt x="24067" y="3096"/>
                  </a:lnTo>
                  <a:lnTo>
                    <a:pt x="39406" y="0"/>
                  </a:lnTo>
                  <a:lnTo>
                    <a:pt x="6291874" y="0"/>
                  </a:lnTo>
                  <a:lnTo>
                    <a:pt x="6328281" y="24325"/>
                  </a:lnTo>
                  <a:lnTo>
                    <a:pt x="6331281" y="39406"/>
                  </a:lnTo>
                  <a:lnTo>
                    <a:pt x="6331281" y="1524385"/>
                  </a:lnTo>
                  <a:lnTo>
                    <a:pt x="6328184" y="1539724"/>
                  </a:lnTo>
                  <a:lnTo>
                    <a:pt x="6319739" y="1552250"/>
                  </a:lnTo>
                  <a:lnTo>
                    <a:pt x="6307213" y="1560695"/>
                  </a:lnTo>
                  <a:lnTo>
                    <a:pt x="6291874" y="1563792"/>
                  </a:lnTo>
                  <a:close/>
                </a:path>
              </a:pathLst>
            </a:custGeom>
            <a:solidFill>
              <a:srgbClr val="13121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530485" y="7211925"/>
              <a:ext cx="2381250" cy="2046605"/>
            </a:xfrm>
            <a:custGeom>
              <a:avLst/>
              <a:gdLst/>
              <a:ahLst/>
              <a:cxnLst/>
              <a:rect l="l" t="t" r="r" b="b"/>
              <a:pathLst>
                <a:path w="2381250" h="2046604">
                  <a:moveTo>
                    <a:pt x="1785925" y="2046374"/>
                  </a:moveTo>
                  <a:lnTo>
                    <a:pt x="595308" y="2046374"/>
                  </a:lnTo>
                  <a:lnTo>
                    <a:pt x="0" y="1023187"/>
                  </a:lnTo>
                  <a:lnTo>
                    <a:pt x="595308" y="0"/>
                  </a:lnTo>
                  <a:lnTo>
                    <a:pt x="1785925" y="0"/>
                  </a:lnTo>
                  <a:lnTo>
                    <a:pt x="2381234" y="1023187"/>
                  </a:lnTo>
                  <a:lnTo>
                    <a:pt x="1785925" y="20463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530485" y="7211925"/>
              <a:ext cx="2381250" cy="2046605"/>
            </a:xfrm>
            <a:custGeom>
              <a:avLst/>
              <a:gdLst/>
              <a:ahLst/>
              <a:cxnLst/>
              <a:rect l="l" t="t" r="r" b="b"/>
              <a:pathLst>
                <a:path w="2381250" h="2046604">
                  <a:moveTo>
                    <a:pt x="2381234" y="1023187"/>
                  </a:moveTo>
                  <a:lnTo>
                    <a:pt x="1785925" y="2046374"/>
                  </a:lnTo>
                  <a:lnTo>
                    <a:pt x="595308" y="2046374"/>
                  </a:lnTo>
                  <a:lnTo>
                    <a:pt x="0" y="1023187"/>
                  </a:lnTo>
                  <a:lnTo>
                    <a:pt x="595308" y="0"/>
                  </a:lnTo>
                  <a:lnTo>
                    <a:pt x="1785925" y="0"/>
                  </a:lnTo>
                  <a:lnTo>
                    <a:pt x="2381234" y="1023187"/>
                  </a:lnTo>
                  <a:close/>
                </a:path>
              </a:pathLst>
            </a:custGeom>
            <a:ln w="1619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1457816" y="7429267"/>
            <a:ext cx="4839335" cy="1358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6200"/>
              </a:lnSpc>
              <a:spcBef>
                <a:spcPts val="100"/>
              </a:spcBef>
            </a:pP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Striking</a:t>
            </a:r>
            <a:r>
              <a:rPr dirty="0" sz="1400" spc="-2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the</a:t>
            </a:r>
            <a:r>
              <a:rPr dirty="0" sz="1400" spc="-2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right</a:t>
            </a:r>
            <a:r>
              <a:rPr dirty="0" sz="1400" spc="-2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balance</a:t>
            </a:r>
            <a:r>
              <a:rPr dirty="0" sz="1400" spc="-2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to</a:t>
            </a:r>
            <a:r>
              <a:rPr dirty="0" sz="1400" spc="-2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prevent</a:t>
            </a:r>
            <a:r>
              <a:rPr dirty="0" sz="1400" spc="-2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overfitting</a:t>
            </a:r>
            <a:r>
              <a:rPr dirty="0" sz="1400" spc="-2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or</a:t>
            </a:r>
            <a:r>
              <a:rPr dirty="0" sz="1400" spc="-2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underfitting</a:t>
            </a:r>
            <a:r>
              <a:rPr dirty="0" sz="1400" spc="-2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 spc="-25">
                <a:solidFill>
                  <a:srgbClr val="F1F4F4"/>
                </a:solidFill>
                <a:latin typeface="Times New Roman"/>
                <a:cs typeface="Times New Roman"/>
              </a:rPr>
              <a:t>of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models</a:t>
            </a:r>
            <a:r>
              <a:rPr dirty="0" sz="1400" spc="-4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is</a:t>
            </a:r>
            <a:r>
              <a:rPr dirty="0" sz="1400" spc="-3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challenging.</a:t>
            </a:r>
            <a:r>
              <a:rPr dirty="0" sz="1400" spc="-3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Proper</a:t>
            </a:r>
            <a:r>
              <a:rPr dirty="0" sz="1400" spc="-3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model</a:t>
            </a:r>
            <a:r>
              <a:rPr dirty="0" sz="1400" spc="-3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tuning</a:t>
            </a:r>
            <a:r>
              <a:rPr dirty="0" sz="1400" spc="-3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and</a:t>
            </a:r>
            <a:r>
              <a:rPr dirty="0" sz="1400" spc="-3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F1F4F4"/>
                </a:solidFill>
                <a:latin typeface="Times New Roman"/>
                <a:cs typeface="Times New Roman"/>
              </a:rPr>
              <a:t>regularization techniques</a:t>
            </a:r>
            <a:r>
              <a:rPr dirty="0" sz="1400" spc="-3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are</a:t>
            </a:r>
            <a:r>
              <a:rPr dirty="0" sz="1400" spc="-3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necessary</a:t>
            </a:r>
            <a:r>
              <a:rPr dirty="0" sz="1400" spc="-3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to</a:t>
            </a:r>
            <a:r>
              <a:rPr dirty="0" sz="1400" spc="-2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achieve</a:t>
            </a:r>
            <a:r>
              <a:rPr dirty="0" sz="1400" spc="-3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optimal</a:t>
            </a:r>
            <a:r>
              <a:rPr dirty="0" sz="1400" spc="-3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F1F4F4"/>
                </a:solidFill>
                <a:latin typeface="Times New Roman"/>
                <a:cs typeface="Times New Roman"/>
              </a:rPr>
              <a:t>performance</a:t>
            </a:r>
            <a:r>
              <a:rPr dirty="0" sz="1400" spc="-3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on</a:t>
            </a:r>
            <a:r>
              <a:rPr dirty="0" sz="1400" spc="-2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F1F4F4"/>
                </a:solidFill>
                <a:latin typeface="Times New Roman"/>
                <a:cs typeface="Times New Roman"/>
              </a:rPr>
              <a:t>unseen data.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5627371" y="3584336"/>
            <a:ext cx="11289030" cy="5755005"/>
            <a:chOff x="5627371" y="3584336"/>
            <a:chExt cx="11289030" cy="5755005"/>
          </a:xfrm>
        </p:grpSpPr>
        <p:pic>
          <p:nvPicPr>
            <p:cNvPr id="22" name="object 2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10872" y="3584336"/>
              <a:ext cx="893040" cy="1072427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50075" y="7714715"/>
              <a:ext cx="1023764" cy="1040795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27371" y="5633117"/>
              <a:ext cx="980528" cy="1070020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10585118" y="7453217"/>
              <a:ext cx="6331585" cy="1564005"/>
            </a:xfrm>
            <a:custGeom>
              <a:avLst/>
              <a:gdLst/>
              <a:ahLst/>
              <a:cxnLst/>
              <a:rect l="l" t="t" r="r" b="b"/>
              <a:pathLst>
                <a:path w="6331584" h="1564004">
                  <a:moveTo>
                    <a:pt x="6291874" y="1563792"/>
                  </a:moveTo>
                  <a:lnTo>
                    <a:pt x="39406" y="1563792"/>
                  </a:lnTo>
                  <a:lnTo>
                    <a:pt x="24067" y="1560695"/>
                  </a:lnTo>
                  <a:lnTo>
                    <a:pt x="11541" y="1552250"/>
                  </a:lnTo>
                  <a:lnTo>
                    <a:pt x="3096" y="1539724"/>
                  </a:lnTo>
                  <a:lnTo>
                    <a:pt x="0" y="1524385"/>
                  </a:lnTo>
                  <a:lnTo>
                    <a:pt x="0" y="39406"/>
                  </a:lnTo>
                  <a:lnTo>
                    <a:pt x="3096" y="24067"/>
                  </a:lnTo>
                  <a:lnTo>
                    <a:pt x="11541" y="11541"/>
                  </a:lnTo>
                  <a:lnTo>
                    <a:pt x="24067" y="3096"/>
                  </a:lnTo>
                  <a:lnTo>
                    <a:pt x="39406" y="0"/>
                  </a:lnTo>
                  <a:lnTo>
                    <a:pt x="6291874" y="0"/>
                  </a:lnTo>
                  <a:lnTo>
                    <a:pt x="6328281" y="24325"/>
                  </a:lnTo>
                  <a:lnTo>
                    <a:pt x="6331281" y="39406"/>
                  </a:lnTo>
                  <a:lnTo>
                    <a:pt x="6331281" y="1524385"/>
                  </a:lnTo>
                  <a:lnTo>
                    <a:pt x="6328184" y="1539724"/>
                  </a:lnTo>
                  <a:lnTo>
                    <a:pt x="6319739" y="1552250"/>
                  </a:lnTo>
                  <a:lnTo>
                    <a:pt x="6307213" y="1560695"/>
                  </a:lnTo>
                  <a:lnTo>
                    <a:pt x="6291874" y="1563792"/>
                  </a:lnTo>
                  <a:close/>
                </a:path>
              </a:pathLst>
            </a:custGeom>
            <a:solidFill>
              <a:srgbClr val="13121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9426957" y="7211925"/>
              <a:ext cx="2381250" cy="2046605"/>
            </a:xfrm>
            <a:custGeom>
              <a:avLst/>
              <a:gdLst/>
              <a:ahLst/>
              <a:cxnLst/>
              <a:rect l="l" t="t" r="r" b="b"/>
              <a:pathLst>
                <a:path w="2381250" h="2046604">
                  <a:moveTo>
                    <a:pt x="1785926" y="2046374"/>
                  </a:moveTo>
                  <a:lnTo>
                    <a:pt x="595308" y="2046374"/>
                  </a:lnTo>
                  <a:lnTo>
                    <a:pt x="0" y="1023187"/>
                  </a:lnTo>
                  <a:lnTo>
                    <a:pt x="595308" y="0"/>
                  </a:lnTo>
                  <a:lnTo>
                    <a:pt x="1785926" y="0"/>
                  </a:lnTo>
                  <a:lnTo>
                    <a:pt x="2381235" y="1023187"/>
                  </a:lnTo>
                  <a:lnTo>
                    <a:pt x="1785926" y="20463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9426957" y="7211925"/>
              <a:ext cx="2381250" cy="2046605"/>
            </a:xfrm>
            <a:custGeom>
              <a:avLst/>
              <a:gdLst/>
              <a:ahLst/>
              <a:cxnLst/>
              <a:rect l="l" t="t" r="r" b="b"/>
              <a:pathLst>
                <a:path w="2381250" h="2046604">
                  <a:moveTo>
                    <a:pt x="2381235" y="1023187"/>
                  </a:moveTo>
                  <a:lnTo>
                    <a:pt x="1785926" y="2046374"/>
                  </a:lnTo>
                  <a:lnTo>
                    <a:pt x="595308" y="2046374"/>
                  </a:lnTo>
                  <a:lnTo>
                    <a:pt x="0" y="1023187"/>
                  </a:lnTo>
                  <a:lnTo>
                    <a:pt x="595308" y="0"/>
                  </a:lnTo>
                  <a:lnTo>
                    <a:pt x="1785926" y="0"/>
                  </a:lnTo>
                  <a:lnTo>
                    <a:pt x="2381235" y="1023187"/>
                  </a:lnTo>
                  <a:close/>
                </a:path>
              </a:pathLst>
            </a:custGeom>
            <a:ln w="1619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11874180" y="7403121"/>
            <a:ext cx="4916805" cy="1025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56200"/>
              </a:lnSpc>
              <a:spcBef>
                <a:spcPts val="100"/>
              </a:spcBef>
            </a:pP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Interpreting</a:t>
            </a:r>
            <a:r>
              <a:rPr dirty="0" sz="1400" spc="-3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complex</a:t>
            </a:r>
            <a:r>
              <a:rPr dirty="0" sz="1400" spc="-3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models</a:t>
            </a:r>
            <a:r>
              <a:rPr dirty="0" sz="1400" spc="-3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for</a:t>
            </a:r>
            <a:r>
              <a:rPr dirty="0" sz="1400" spc="-3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F1F4F4"/>
                </a:solidFill>
                <a:latin typeface="Times New Roman"/>
                <a:cs typeface="Times New Roman"/>
              </a:rPr>
              <a:t>stakeholders</a:t>
            </a:r>
            <a:r>
              <a:rPr dirty="0" sz="1400" spc="-3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can</a:t>
            </a:r>
            <a:r>
              <a:rPr dirty="0" sz="1400" spc="-2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be</a:t>
            </a:r>
            <a:r>
              <a:rPr dirty="0" sz="1400" spc="-3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challenging.</a:t>
            </a:r>
            <a:r>
              <a:rPr dirty="0" sz="1400" spc="-3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 spc="-25">
                <a:solidFill>
                  <a:srgbClr val="F1F4F4"/>
                </a:solidFill>
                <a:latin typeface="Times New Roman"/>
                <a:cs typeface="Times New Roman"/>
              </a:rPr>
              <a:t>In </a:t>
            </a:r>
            <a:r>
              <a:rPr dirty="0" sz="1400" spc="-10">
                <a:solidFill>
                  <a:srgbClr val="F1F4F4"/>
                </a:solidFill>
                <a:latin typeface="Times New Roman"/>
                <a:cs typeface="Times New Roman"/>
              </a:rPr>
              <a:t>industries</a:t>
            </a:r>
            <a:r>
              <a:rPr dirty="0" sz="1400" spc="-5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where</a:t>
            </a:r>
            <a:r>
              <a:rPr dirty="0" sz="1400" spc="-4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F1F4F4"/>
                </a:solidFill>
                <a:latin typeface="Times New Roman"/>
                <a:cs typeface="Times New Roman"/>
              </a:rPr>
              <a:t>decisions</a:t>
            </a:r>
            <a:r>
              <a:rPr dirty="0" sz="1400" spc="-4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impact</a:t>
            </a:r>
            <a:r>
              <a:rPr dirty="0" sz="1400" spc="-4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customer</a:t>
            </a:r>
            <a:r>
              <a:rPr dirty="0" sz="1400" spc="-4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relationships,</a:t>
            </a:r>
            <a:r>
              <a:rPr dirty="0" sz="1400" spc="-4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F1F4F4"/>
                </a:solidFill>
                <a:latin typeface="Times New Roman"/>
                <a:cs typeface="Times New Roman"/>
              </a:rPr>
              <a:t>explaining predictions</a:t>
            </a:r>
            <a:r>
              <a:rPr dirty="0" sz="1400" spc="-3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is</a:t>
            </a:r>
            <a:r>
              <a:rPr dirty="0" sz="1400" spc="-3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crucial</a:t>
            </a:r>
            <a:r>
              <a:rPr dirty="0" sz="1400" spc="-3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for</a:t>
            </a:r>
            <a:r>
              <a:rPr dirty="0" sz="1400" spc="-2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gaining</a:t>
            </a:r>
            <a:r>
              <a:rPr dirty="0" sz="1400" spc="-2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trust</a:t>
            </a:r>
            <a:r>
              <a:rPr dirty="0" sz="1400" spc="-3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and</a:t>
            </a:r>
            <a:r>
              <a:rPr dirty="0" sz="1400" spc="-2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F1F4F4"/>
                </a:solidFill>
                <a:latin typeface="Times New Roman"/>
                <a:cs typeface="Times New Roman"/>
              </a:rPr>
              <a:t>acceptance.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2213742" y="3313007"/>
            <a:ext cx="13140690" cy="5436870"/>
            <a:chOff x="2213742" y="3313007"/>
            <a:chExt cx="13140690" cy="5436870"/>
          </a:xfrm>
        </p:grpSpPr>
        <p:pic>
          <p:nvPicPr>
            <p:cNvPr id="30" name="object 3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26693" y="7679490"/>
              <a:ext cx="980528" cy="1070020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30960" y="5716975"/>
              <a:ext cx="1080058" cy="879770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13376802" y="5406842"/>
              <a:ext cx="1939925" cy="1564005"/>
            </a:xfrm>
            <a:custGeom>
              <a:avLst/>
              <a:gdLst/>
              <a:ahLst/>
              <a:cxnLst/>
              <a:rect l="l" t="t" r="r" b="b"/>
              <a:pathLst>
                <a:path w="1939925" h="1564004">
                  <a:moveTo>
                    <a:pt x="260654" y="0"/>
                  </a:moveTo>
                  <a:lnTo>
                    <a:pt x="1939397" y="0"/>
                  </a:lnTo>
                  <a:lnTo>
                    <a:pt x="1939397" y="1303155"/>
                  </a:lnTo>
                  <a:lnTo>
                    <a:pt x="1935198" y="1350005"/>
                  </a:lnTo>
                  <a:lnTo>
                    <a:pt x="1923091" y="1394100"/>
                  </a:lnTo>
                  <a:lnTo>
                    <a:pt x="1903813" y="1434704"/>
                  </a:lnTo>
                  <a:lnTo>
                    <a:pt x="1878099" y="1471080"/>
                  </a:lnTo>
                  <a:lnTo>
                    <a:pt x="1846685" y="1502494"/>
                  </a:lnTo>
                  <a:lnTo>
                    <a:pt x="1810309" y="1528208"/>
                  </a:lnTo>
                  <a:lnTo>
                    <a:pt x="1769705" y="1547486"/>
                  </a:lnTo>
                  <a:lnTo>
                    <a:pt x="1725610" y="1559593"/>
                  </a:lnTo>
                  <a:lnTo>
                    <a:pt x="1678759" y="1563792"/>
                  </a:lnTo>
                  <a:lnTo>
                    <a:pt x="17" y="1563792"/>
                  </a:lnTo>
                  <a:lnTo>
                    <a:pt x="17" y="260636"/>
                  </a:lnTo>
                  <a:lnTo>
                    <a:pt x="4216" y="213787"/>
                  </a:lnTo>
                  <a:lnTo>
                    <a:pt x="16323" y="169692"/>
                  </a:lnTo>
                  <a:lnTo>
                    <a:pt x="35602" y="129088"/>
                  </a:lnTo>
                  <a:lnTo>
                    <a:pt x="61316" y="92711"/>
                  </a:lnTo>
                  <a:lnTo>
                    <a:pt x="92729" y="61298"/>
                  </a:lnTo>
                  <a:lnTo>
                    <a:pt x="129106" y="35584"/>
                  </a:lnTo>
                  <a:lnTo>
                    <a:pt x="169709" y="16306"/>
                  </a:lnTo>
                  <a:lnTo>
                    <a:pt x="213804" y="4199"/>
                  </a:lnTo>
                  <a:lnTo>
                    <a:pt x="260654" y="0"/>
                  </a:lnTo>
                  <a:close/>
                </a:path>
              </a:pathLst>
            </a:custGeom>
            <a:ln w="76199">
              <a:solidFill>
                <a:srgbClr val="3E3E3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20960" y="3661240"/>
              <a:ext cx="1080058" cy="879770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9566804" y="3351107"/>
              <a:ext cx="1939925" cy="1564005"/>
            </a:xfrm>
            <a:custGeom>
              <a:avLst/>
              <a:gdLst/>
              <a:ahLst/>
              <a:cxnLst/>
              <a:rect l="l" t="t" r="r" b="b"/>
              <a:pathLst>
                <a:path w="1939925" h="1564004">
                  <a:moveTo>
                    <a:pt x="260652" y="0"/>
                  </a:moveTo>
                  <a:lnTo>
                    <a:pt x="1939395" y="0"/>
                  </a:lnTo>
                  <a:lnTo>
                    <a:pt x="1939395" y="1303155"/>
                  </a:lnTo>
                  <a:lnTo>
                    <a:pt x="1935196" y="1350005"/>
                  </a:lnTo>
                  <a:lnTo>
                    <a:pt x="1923089" y="1394100"/>
                  </a:lnTo>
                  <a:lnTo>
                    <a:pt x="1903811" y="1434704"/>
                  </a:lnTo>
                  <a:lnTo>
                    <a:pt x="1878097" y="1471080"/>
                  </a:lnTo>
                  <a:lnTo>
                    <a:pt x="1846683" y="1502494"/>
                  </a:lnTo>
                  <a:lnTo>
                    <a:pt x="1810307" y="1528208"/>
                  </a:lnTo>
                  <a:lnTo>
                    <a:pt x="1769703" y="1547486"/>
                  </a:lnTo>
                  <a:lnTo>
                    <a:pt x="1725608" y="1559593"/>
                  </a:lnTo>
                  <a:lnTo>
                    <a:pt x="1678758" y="1563792"/>
                  </a:lnTo>
                  <a:lnTo>
                    <a:pt x="15" y="1563792"/>
                  </a:lnTo>
                  <a:lnTo>
                    <a:pt x="15" y="260637"/>
                  </a:lnTo>
                  <a:lnTo>
                    <a:pt x="4215" y="213787"/>
                  </a:lnTo>
                  <a:lnTo>
                    <a:pt x="16322" y="169692"/>
                  </a:lnTo>
                  <a:lnTo>
                    <a:pt x="35600" y="129088"/>
                  </a:lnTo>
                  <a:lnTo>
                    <a:pt x="61314" y="92712"/>
                  </a:lnTo>
                  <a:lnTo>
                    <a:pt x="92728" y="61298"/>
                  </a:lnTo>
                  <a:lnTo>
                    <a:pt x="129104" y="35584"/>
                  </a:lnTo>
                  <a:lnTo>
                    <a:pt x="169708" y="16306"/>
                  </a:lnTo>
                  <a:lnTo>
                    <a:pt x="213803" y="4199"/>
                  </a:lnTo>
                  <a:lnTo>
                    <a:pt x="260652" y="0"/>
                  </a:lnTo>
                  <a:close/>
                </a:path>
              </a:pathLst>
            </a:custGeom>
            <a:ln w="76199">
              <a:solidFill>
                <a:srgbClr val="3E3E3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05998" y="5718185"/>
              <a:ext cx="1080059" cy="879770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2251842" y="5408052"/>
              <a:ext cx="1939925" cy="1564005"/>
            </a:xfrm>
            <a:custGeom>
              <a:avLst/>
              <a:gdLst/>
              <a:ahLst/>
              <a:cxnLst/>
              <a:rect l="l" t="t" r="r" b="b"/>
              <a:pathLst>
                <a:path w="1939925" h="1564004">
                  <a:moveTo>
                    <a:pt x="260653" y="0"/>
                  </a:moveTo>
                  <a:lnTo>
                    <a:pt x="1939396" y="0"/>
                  </a:lnTo>
                  <a:lnTo>
                    <a:pt x="1939396" y="1303155"/>
                  </a:lnTo>
                  <a:lnTo>
                    <a:pt x="1935197" y="1350005"/>
                  </a:lnTo>
                  <a:lnTo>
                    <a:pt x="1923090" y="1394100"/>
                  </a:lnTo>
                  <a:lnTo>
                    <a:pt x="1903811" y="1434704"/>
                  </a:lnTo>
                  <a:lnTo>
                    <a:pt x="1878097" y="1471081"/>
                  </a:lnTo>
                  <a:lnTo>
                    <a:pt x="1846684" y="1502494"/>
                  </a:lnTo>
                  <a:lnTo>
                    <a:pt x="1810307" y="1528208"/>
                  </a:lnTo>
                  <a:lnTo>
                    <a:pt x="1769703" y="1547486"/>
                  </a:lnTo>
                  <a:lnTo>
                    <a:pt x="1725608" y="1559593"/>
                  </a:lnTo>
                  <a:lnTo>
                    <a:pt x="1678758" y="1563792"/>
                  </a:lnTo>
                  <a:lnTo>
                    <a:pt x="16" y="1563792"/>
                  </a:lnTo>
                  <a:lnTo>
                    <a:pt x="16" y="260637"/>
                  </a:lnTo>
                  <a:lnTo>
                    <a:pt x="4215" y="213787"/>
                  </a:lnTo>
                  <a:lnTo>
                    <a:pt x="16322" y="169692"/>
                  </a:lnTo>
                  <a:lnTo>
                    <a:pt x="35600" y="129088"/>
                  </a:lnTo>
                  <a:lnTo>
                    <a:pt x="61314" y="92712"/>
                  </a:lnTo>
                  <a:lnTo>
                    <a:pt x="92728" y="61298"/>
                  </a:lnTo>
                  <a:lnTo>
                    <a:pt x="129104" y="35584"/>
                  </a:lnTo>
                  <a:lnTo>
                    <a:pt x="169708" y="16306"/>
                  </a:lnTo>
                  <a:lnTo>
                    <a:pt x="213803" y="4199"/>
                  </a:lnTo>
                  <a:lnTo>
                    <a:pt x="260653" y="0"/>
                  </a:lnTo>
                  <a:close/>
                </a:path>
              </a:pathLst>
            </a:custGeom>
            <a:ln w="76199">
              <a:solidFill>
                <a:srgbClr val="3E3E3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338410"/>
              <a:ext cx="18287995" cy="108851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00" y="6235092"/>
              <a:ext cx="18270099" cy="4051907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739473" y="4031723"/>
              <a:ext cx="4595495" cy="3573779"/>
            </a:xfrm>
            <a:custGeom>
              <a:avLst/>
              <a:gdLst/>
              <a:ahLst/>
              <a:cxnLst/>
              <a:rect l="l" t="t" r="r" b="b"/>
              <a:pathLst>
                <a:path w="4595495" h="3573779">
                  <a:moveTo>
                    <a:pt x="4467061" y="3573491"/>
                  </a:moveTo>
                  <a:lnTo>
                    <a:pt x="127943" y="3573491"/>
                  </a:lnTo>
                  <a:lnTo>
                    <a:pt x="102866" y="3571010"/>
                  </a:lnTo>
                  <a:lnTo>
                    <a:pt x="56960" y="3551996"/>
                  </a:lnTo>
                  <a:lnTo>
                    <a:pt x="21496" y="3516532"/>
                  </a:lnTo>
                  <a:lnTo>
                    <a:pt x="2481" y="3470625"/>
                  </a:lnTo>
                  <a:lnTo>
                    <a:pt x="0" y="3445548"/>
                  </a:lnTo>
                  <a:lnTo>
                    <a:pt x="0" y="127943"/>
                  </a:lnTo>
                  <a:lnTo>
                    <a:pt x="9739" y="78981"/>
                  </a:lnTo>
                  <a:lnTo>
                    <a:pt x="37475" y="37475"/>
                  </a:lnTo>
                  <a:lnTo>
                    <a:pt x="78981" y="9739"/>
                  </a:lnTo>
                  <a:lnTo>
                    <a:pt x="127943" y="0"/>
                  </a:lnTo>
                  <a:lnTo>
                    <a:pt x="4467061" y="0"/>
                  </a:lnTo>
                  <a:lnTo>
                    <a:pt x="4516862" y="10054"/>
                  </a:lnTo>
                  <a:lnTo>
                    <a:pt x="4557530" y="37474"/>
                  </a:lnTo>
                  <a:lnTo>
                    <a:pt x="4584950" y="78142"/>
                  </a:lnTo>
                  <a:lnTo>
                    <a:pt x="4595004" y="127943"/>
                  </a:lnTo>
                  <a:lnTo>
                    <a:pt x="4595004" y="3445548"/>
                  </a:lnTo>
                  <a:lnTo>
                    <a:pt x="4585265" y="3494510"/>
                  </a:lnTo>
                  <a:lnTo>
                    <a:pt x="4557529" y="3536019"/>
                  </a:lnTo>
                  <a:lnTo>
                    <a:pt x="4516023" y="3563752"/>
                  </a:lnTo>
                  <a:lnTo>
                    <a:pt x="4467061" y="35734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739473" y="4031723"/>
              <a:ext cx="4595495" cy="3573779"/>
            </a:xfrm>
            <a:custGeom>
              <a:avLst/>
              <a:gdLst/>
              <a:ahLst/>
              <a:cxnLst/>
              <a:rect l="l" t="t" r="r" b="b"/>
              <a:pathLst>
                <a:path w="4595495" h="3573779">
                  <a:moveTo>
                    <a:pt x="127943" y="0"/>
                  </a:moveTo>
                  <a:lnTo>
                    <a:pt x="4467061" y="0"/>
                  </a:lnTo>
                  <a:lnTo>
                    <a:pt x="4516862" y="10054"/>
                  </a:lnTo>
                  <a:lnTo>
                    <a:pt x="4557530" y="37474"/>
                  </a:lnTo>
                  <a:lnTo>
                    <a:pt x="4584950" y="78142"/>
                  </a:lnTo>
                  <a:lnTo>
                    <a:pt x="4595004" y="127943"/>
                  </a:lnTo>
                  <a:lnTo>
                    <a:pt x="4595004" y="3445548"/>
                  </a:lnTo>
                  <a:lnTo>
                    <a:pt x="4585265" y="3494510"/>
                  </a:lnTo>
                  <a:lnTo>
                    <a:pt x="4557529" y="3536019"/>
                  </a:lnTo>
                  <a:lnTo>
                    <a:pt x="4516023" y="3563752"/>
                  </a:lnTo>
                  <a:lnTo>
                    <a:pt x="4467061" y="3573491"/>
                  </a:lnTo>
                  <a:lnTo>
                    <a:pt x="127943" y="3573491"/>
                  </a:lnTo>
                  <a:lnTo>
                    <a:pt x="78981" y="3563752"/>
                  </a:lnTo>
                  <a:lnTo>
                    <a:pt x="37475" y="3536019"/>
                  </a:lnTo>
                  <a:lnTo>
                    <a:pt x="9739" y="3494510"/>
                  </a:lnTo>
                  <a:lnTo>
                    <a:pt x="0" y="3445548"/>
                  </a:lnTo>
                  <a:lnTo>
                    <a:pt x="0" y="127943"/>
                  </a:lnTo>
                  <a:lnTo>
                    <a:pt x="9739" y="78981"/>
                  </a:lnTo>
                  <a:lnTo>
                    <a:pt x="37475" y="37475"/>
                  </a:lnTo>
                  <a:lnTo>
                    <a:pt x="78981" y="9739"/>
                  </a:lnTo>
                  <a:lnTo>
                    <a:pt x="127943" y="0"/>
                  </a:lnTo>
                  <a:close/>
                </a:path>
              </a:pathLst>
            </a:custGeom>
            <a:ln w="38099">
              <a:solidFill>
                <a:srgbClr val="36363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dirty="0"/>
              <a:t>FUTURE</a:t>
            </a:r>
            <a:r>
              <a:rPr dirty="0" spc="-25"/>
              <a:t> </a:t>
            </a:r>
            <a:r>
              <a:rPr dirty="0" spc="-20"/>
              <a:t>WORK</a:t>
            </a:r>
          </a:p>
          <a:p>
            <a:pPr algn="ctr" marL="8890" marR="5080">
              <a:lnSpc>
                <a:spcPct val="140000"/>
              </a:lnSpc>
              <a:spcBef>
                <a:spcPts val="640"/>
              </a:spcBef>
            </a:pPr>
            <a:r>
              <a:rPr dirty="0" sz="2000">
                <a:solidFill>
                  <a:srgbClr val="100F0D"/>
                </a:solidFill>
              </a:rPr>
              <a:t>Future</a:t>
            </a:r>
            <a:r>
              <a:rPr dirty="0" sz="2000" spc="-25">
                <a:solidFill>
                  <a:srgbClr val="100F0D"/>
                </a:solidFill>
              </a:rPr>
              <a:t> </a:t>
            </a:r>
            <a:r>
              <a:rPr dirty="0" sz="2000">
                <a:solidFill>
                  <a:srgbClr val="100F0D"/>
                </a:solidFill>
              </a:rPr>
              <a:t>works</a:t>
            </a:r>
            <a:r>
              <a:rPr dirty="0" sz="2000" spc="-20">
                <a:solidFill>
                  <a:srgbClr val="100F0D"/>
                </a:solidFill>
              </a:rPr>
              <a:t> </a:t>
            </a:r>
            <a:r>
              <a:rPr dirty="0" sz="2000">
                <a:solidFill>
                  <a:srgbClr val="100F0D"/>
                </a:solidFill>
              </a:rPr>
              <a:t>involve</a:t>
            </a:r>
            <a:r>
              <a:rPr dirty="0" sz="2000" spc="-20">
                <a:solidFill>
                  <a:srgbClr val="100F0D"/>
                </a:solidFill>
              </a:rPr>
              <a:t> </a:t>
            </a:r>
            <a:r>
              <a:rPr dirty="0" sz="2000">
                <a:solidFill>
                  <a:srgbClr val="100F0D"/>
                </a:solidFill>
              </a:rPr>
              <a:t>refining</a:t>
            </a:r>
            <a:r>
              <a:rPr dirty="0" sz="2000" spc="-20">
                <a:solidFill>
                  <a:srgbClr val="100F0D"/>
                </a:solidFill>
              </a:rPr>
              <a:t> </a:t>
            </a:r>
            <a:r>
              <a:rPr dirty="0" sz="2000">
                <a:solidFill>
                  <a:srgbClr val="100F0D"/>
                </a:solidFill>
              </a:rPr>
              <a:t>feature</a:t>
            </a:r>
            <a:r>
              <a:rPr dirty="0" sz="2000" spc="-20">
                <a:solidFill>
                  <a:srgbClr val="100F0D"/>
                </a:solidFill>
              </a:rPr>
              <a:t> </a:t>
            </a:r>
            <a:r>
              <a:rPr dirty="0" sz="2000">
                <a:solidFill>
                  <a:srgbClr val="100F0D"/>
                </a:solidFill>
              </a:rPr>
              <a:t>engineering,</a:t>
            </a:r>
            <a:r>
              <a:rPr dirty="0" sz="2000" spc="-15">
                <a:solidFill>
                  <a:srgbClr val="100F0D"/>
                </a:solidFill>
              </a:rPr>
              <a:t> </a:t>
            </a:r>
            <a:r>
              <a:rPr dirty="0" sz="2000">
                <a:solidFill>
                  <a:srgbClr val="100F0D"/>
                </a:solidFill>
              </a:rPr>
              <a:t>optimizing</a:t>
            </a:r>
            <a:r>
              <a:rPr dirty="0" sz="2000" spc="-20">
                <a:solidFill>
                  <a:srgbClr val="100F0D"/>
                </a:solidFill>
              </a:rPr>
              <a:t> </a:t>
            </a:r>
            <a:r>
              <a:rPr dirty="0" sz="2000">
                <a:solidFill>
                  <a:srgbClr val="100F0D"/>
                </a:solidFill>
              </a:rPr>
              <a:t>model</a:t>
            </a:r>
            <a:r>
              <a:rPr dirty="0" sz="2000" spc="-20">
                <a:solidFill>
                  <a:srgbClr val="100F0D"/>
                </a:solidFill>
              </a:rPr>
              <a:t> </a:t>
            </a:r>
            <a:r>
              <a:rPr dirty="0" sz="2000">
                <a:solidFill>
                  <a:srgbClr val="100F0D"/>
                </a:solidFill>
              </a:rPr>
              <a:t>hyperparameters,</a:t>
            </a:r>
            <a:r>
              <a:rPr dirty="0" sz="2000" spc="-20">
                <a:solidFill>
                  <a:srgbClr val="100F0D"/>
                </a:solidFill>
              </a:rPr>
              <a:t> </a:t>
            </a:r>
            <a:r>
              <a:rPr dirty="0" sz="2000">
                <a:solidFill>
                  <a:srgbClr val="100F0D"/>
                </a:solidFill>
              </a:rPr>
              <a:t>exploring</a:t>
            </a:r>
            <a:r>
              <a:rPr dirty="0" sz="2000" spc="-15">
                <a:solidFill>
                  <a:srgbClr val="100F0D"/>
                </a:solidFill>
              </a:rPr>
              <a:t> </a:t>
            </a:r>
            <a:r>
              <a:rPr dirty="0" sz="2000">
                <a:solidFill>
                  <a:srgbClr val="100F0D"/>
                </a:solidFill>
              </a:rPr>
              <a:t>advanced</a:t>
            </a:r>
            <a:r>
              <a:rPr dirty="0" sz="2000" spc="-15">
                <a:solidFill>
                  <a:srgbClr val="100F0D"/>
                </a:solidFill>
              </a:rPr>
              <a:t> </a:t>
            </a:r>
            <a:r>
              <a:rPr dirty="0" sz="2000">
                <a:solidFill>
                  <a:srgbClr val="100F0D"/>
                </a:solidFill>
              </a:rPr>
              <a:t>techniques</a:t>
            </a:r>
            <a:r>
              <a:rPr dirty="0" sz="2000" spc="-25">
                <a:solidFill>
                  <a:srgbClr val="100F0D"/>
                </a:solidFill>
              </a:rPr>
              <a:t> </a:t>
            </a:r>
            <a:r>
              <a:rPr dirty="0" sz="2000">
                <a:solidFill>
                  <a:srgbClr val="100F0D"/>
                </a:solidFill>
              </a:rPr>
              <a:t>like</a:t>
            </a:r>
            <a:r>
              <a:rPr dirty="0" sz="2000" spc="-20">
                <a:solidFill>
                  <a:srgbClr val="100F0D"/>
                </a:solidFill>
              </a:rPr>
              <a:t> </a:t>
            </a:r>
            <a:r>
              <a:rPr dirty="0" sz="2000">
                <a:solidFill>
                  <a:srgbClr val="100F0D"/>
                </a:solidFill>
              </a:rPr>
              <a:t>ensemble</a:t>
            </a:r>
            <a:r>
              <a:rPr dirty="0" sz="2000" spc="-20">
                <a:solidFill>
                  <a:srgbClr val="100F0D"/>
                </a:solidFill>
              </a:rPr>
              <a:t> </a:t>
            </a:r>
            <a:r>
              <a:rPr dirty="0" sz="2000">
                <a:solidFill>
                  <a:srgbClr val="100F0D"/>
                </a:solidFill>
              </a:rPr>
              <a:t>methods</a:t>
            </a:r>
            <a:r>
              <a:rPr dirty="0" sz="2000" spc="-20">
                <a:solidFill>
                  <a:srgbClr val="100F0D"/>
                </a:solidFill>
              </a:rPr>
              <a:t> </a:t>
            </a:r>
            <a:r>
              <a:rPr dirty="0" sz="2000" spc="-50">
                <a:solidFill>
                  <a:srgbClr val="100F0D"/>
                </a:solidFill>
              </a:rPr>
              <a:t>&amp; </a:t>
            </a:r>
            <a:r>
              <a:rPr dirty="0" sz="2000">
                <a:solidFill>
                  <a:srgbClr val="100F0D"/>
                </a:solidFill>
              </a:rPr>
              <a:t>deep</a:t>
            </a:r>
            <a:r>
              <a:rPr dirty="0" sz="2000" spc="-20">
                <a:solidFill>
                  <a:srgbClr val="100F0D"/>
                </a:solidFill>
              </a:rPr>
              <a:t> </a:t>
            </a:r>
            <a:r>
              <a:rPr dirty="0" sz="2000">
                <a:solidFill>
                  <a:srgbClr val="100F0D"/>
                </a:solidFill>
              </a:rPr>
              <a:t>learning</a:t>
            </a:r>
            <a:r>
              <a:rPr dirty="0" sz="2000" spc="-15">
                <a:solidFill>
                  <a:srgbClr val="100F0D"/>
                </a:solidFill>
              </a:rPr>
              <a:t> </a:t>
            </a:r>
            <a:r>
              <a:rPr dirty="0" sz="2000">
                <a:solidFill>
                  <a:srgbClr val="100F0D"/>
                </a:solidFill>
              </a:rPr>
              <a:t>and</a:t>
            </a:r>
            <a:r>
              <a:rPr dirty="0" sz="2000" spc="-15">
                <a:solidFill>
                  <a:srgbClr val="100F0D"/>
                </a:solidFill>
              </a:rPr>
              <a:t> </a:t>
            </a:r>
            <a:r>
              <a:rPr dirty="0" sz="2000">
                <a:solidFill>
                  <a:srgbClr val="100F0D"/>
                </a:solidFill>
              </a:rPr>
              <a:t>fostering</a:t>
            </a:r>
            <a:r>
              <a:rPr dirty="0" sz="2000" spc="-15">
                <a:solidFill>
                  <a:srgbClr val="100F0D"/>
                </a:solidFill>
              </a:rPr>
              <a:t> </a:t>
            </a:r>
            <a:r>
              <a:rPr dirty="0" sz="2000">
                <a:solidFill>
                  <a:srgbClr val="100F0D"/>
                </a:solidFill>
              </a:rPr>
              <a:t>collaboration</a:t>
            </a:r>
            <a:r>
              <a:rPr dirty="0" sz="2000" spc="-15">
                <a:solidFill>
                  <a:srgbClr val="100F0D"/>
                </a:solidFill>
              </a:rPr>
              <a:t> </a:t>
            </a:r>
            <a:r>
              <a:rPr dirty="0" sz="2000">
                <a:solidFill>
                  <a:srgbClr val="100F0D"/>
                </a:solidFill>
              </a:rPr>
              <a:t>with</a:t>
            </a:r>
            <a:r>
              <a:rPr dirty="0" sz="2000" spc="-15">
                <a:solidFill>
                  <a:srgbClr val="100F0D"/>
                </a:solidFill>
              </a:rPr>
              <a:t> </a:t>
            </a:r>
            <a:r>
              <a:rPr dirty="0" sz="2000">
                <a:solidFill>
                  <a:srgbClr val="100F0D"/>
                </a:solidFill>
              </a:rPr>
              <a:t>business</a:t>
            </a:r>
            <a:r>
              <a:rPr dirty="0" sz="2000" spc="-20">
                <a:solidFill>
                  <a:srgbClr val="100F0D"/>
                </a:solidFill>
              </a:rPr>
              <a:t> </a:t>
            </a:r>
            <a:r>
              <a:rPr dirty="0" sz="2000">
                <a:solidFill>
                  <a:srgbClr val="100F0D"/>
                </a:solidFill>
              </a:rPr>
              <a:t>stakeholders</a:t>
            </a:r>
            <a:r>
              <a:rPr dirty="0" sz="2000" spc="-20">
                <a:solidFill>
                  <a:srgbClr val="100F0D"/>
                </a:solidFill>
              </a:rPr>
              <a:t> </a:t>
            </a:r>
            <a:r>
              <a:rPr dirty="0" sz="2000">
                <a:solidFill>
                  <a:srgbClr val="100F0D"/>
                </a:solidFill>
              </a:rPr>
              <a:t>for</a:t>
            </a:r>
            <a:r>
              <a:rPr dirty="0" sz="2000" spc="-15">
                <a:solidFill>
                  <a:srgbClr val="100F0D"/>
                </a:solidFill>
              </a:rPr>
              <a:t> </a:t>
            </a:r>
            <a:r>
              <a:rPr dirty="0" sz="2000">
                <a:solidFill>
                  <a:srgbClr val="100F0D"/>
                </a:solidFill>
              </a:rPr>
              <a:t>continuous</a:t>
            </a:r>
            <a:r>
              <a:rPr dirty="0" sz="2000" spc="-20">
                <a:solidFill>
                  <a:srgbClr val="100F0D"/>
                </a:solidFill>
              </a:rPr>
              <a:t> </a:t>
            </a:r>
            <a:r>
              <a:rPr dirty="0" sz="2000">
                <a:solidFill>
                  <a:srgbClr val="100F0D"/>
                </a:solidFill>
              </a:rPr>
              <a:t>model</a:t>
            </a:r>
            <a:r>
              <a:rPr dirty="0" sz="2000" spc="-20">
                <a:solidFill>
                  <a:srgbClr val="100F0D"/>
                </a:solidFill>
              </a:rPr>
              <a:t> </a:t>
            </a:r>
            <a:r>
              <a:rPr dirty="0" sz="2000">
                <a:solidFill>
                  <a:srgbClr val="100F0D"/>
                </a:solidFill>
              </a:rPr>
              <a:t>improvement</a:t>
            </a:r>
            <a:r>
              <a:rPr dirty="0" sz="2000" spc="-20">
                <a:solidFill>
                  <a:srgbClr val="100F0D"/>
                </a:solidFill>
              </a:rPr>
              <a:t> </a:t>
            </a:r>
            <a:r>
              <a:rPr dirty="0" sz="2000">
                <a:solidFill>
                  <a:srgbClr val="100F0D"/>
                </a:solidFill>
              </a:rPr>
              <a:t>aligned</a:t>
            </a:r>
            <a:r>
              <a:rPr dirty="0" sz="2000" spc="-15">
                <a:solidFill>
                  <a:srgbClr val="100F0D"/>
                </a:solidFill>
              </a:rPr>
              <a:t> </a:t>
            </a:r>
            <a:r>
              <a:rPr dirty="0" sz="2000">
                <a:solidFill>
                  <a:srgbClr val="100F0D"/>
                </a:solidFill>
              </a:rPr>
              <a:t>with</a:t>
            </a:r>
            <a:r>
              <a:rPr dirty="0" sz="2000" spc="-15">
                <a:solidFill>
                  <a:srgbClr val="100F0D"/>
                </a:solidFill>
              </a:rPr>
              <a:t> </a:t>
            </a:r>
            <a:r>
              <a:rPr dirty="0" sz="2000">
                <a:solidFill>
                  <a:srgbClr val="100F0D"/>
                </a:solidFill>
              </a:rPr>
              <a:t>strategic</a:t>
            </a:r>
            <a:r>
              <a:rPr dirty="0" sz="2000" spc="-20">
                <a:solidFill>
                  <a:srgbClr val="100F0D"/>
                </a:solidFill>
              </a:rPr>
              <a:t> </a:t>
            </a:r>
            <a:r>
              <a:rPr dirty="0" sz="2000">
                <a:solidFill>
                  <a:srgbClr val="100F0D"/>
                </a:solidFill>
              </a:rPr>
              <a:t>goals.</a:t>
            </a:r>
            <a:r>
              <a:rPr dirty="0" sz="2000" spc="-15">
                <a:solidFill>
                  <a:srgbClr val="100F0D"/>
                </a:solidFill>
              </a:rPr>
              <a:t> </a:t>
            </a:r>
            <a:r>
              <a:rPr dirty="0" sz="2000" spc="-10">
                <a:solidFill>
                  <a:srgbClr val="100F0D"/>
                </a:solidFill>
              </a:rPr>
              <a:t>Ethical </a:t>
            </a:r>
            <a:r>
              <a:rPr dirty="0" sz="2000">
                <a:solidFill>
                  <a:srgbClr val="100F0D"/>
                </a:solidFill>
              </a:rPr>
              <a:t>considerations,</a:t>
            </a:r>
            <a:r>
              <a:rPr dirty="0" sz="2000" spc="-15">
                <a:solidFill>
                  <a:srgbClr val="100F0D"/>
                </a:solidFill>
              </a:rPr>
              <a:t> </a:t>
            </a:r>
            <a:r>
              <a:rPr dirty="0" sz="2000">
                <a:solidFill>
                  <a:srgbClr val="100F0D"/>
                </a:solidFill>
              </a:rPr>
              <a:t>bias</a:t>
            </a:r>
            <a:r>
              <a:rPr dirty="0" sz="2000" spc="-20">
                <a:solidFill>
                  <a:srgbClr val="100F0D"/>
                </a:solidFill>
              </a:rPr>
              <a:t> </a:t>
            </a:r>
            <a:r>
              <a:rPr dirty="0" sz="2000">
                <a:solidFill>
                  <a:srgbClr val="100F0D"/>
                </a:solidFill>
              </a:rPr>
              <a:t>assessment</a:t>
            </a:r>
            <a:r>
              <a:rPr dirty="0" sz="2000" spc="-20">
                <a:solidFill>
                  <a:srgbClr val="100F0D"/>
                </a:solidFill>
              </a:rPr>
              <a:t> </a:t>
            </a:r>
            <a:r>
              <a:rPr dirty="0" sz="2000">
                <a:solidFill>
                  <a:srgbClr val="100F0D"/>
                </a:solidFill>
              </a:rPr>
              <a:t>and</a:t>
            </a:r>
            <a:r>
              <a:rPr dirty="0" sz="2000" spc="-15">
                <a:solidFill>
                  <a:srgbClr val="100F0D"/>
                </a:solidFill>
              </a:rPr>
              <a:t> </a:t>
            </a:r>
            <a:r>
              <a:rPr dirty="0" sz="2000">
                <a:solidFill>
                  <a:srgbClr val="100F0D"/>
                </a:solidFill>
              </a:rPr>
              <a:t>user-friendly</a:t>
            </a:r>
            <a:r>
              <a:rPr dirty="0" sz="2000" spc="-15">
                <a:solidFill>
                  <a:srgbClr val="100F0D"/>
                </a:solidFill>
              </a:rPr>
              <a:t> </a:t>
            </a:r>
            <a:r>
              <a:rPr dirty="0" sz="2000">
                <a:solidFill>
                  <a:srgbClr val="100F0D"/>
                </a:solidFill>
              </a:rPr>
              <a:t>interfaces</a:t>
            </a:r>
            <a:r>
              <a:rPr dirty="0" sz="2000" spc="-20">
                <a:solidFill>
                  <a:srgbClr val="100F0D"/>
                </a:solidFill>
              </a:rPr>
              <a:t> </a:t>
            </a:r>
            <a:r>
              <a:rPr dirty="0" sz="2000">
                <a:solidFill>
                  <a:srgbClr val="100F0D"/>
                </a:solidFill>
              </a:rPr>
              <a:t>are</a:t>
            </a:r>
            <a:r>
              <a:rPr dirty="0" sz="2000" spc="-20">
                <a:solidFill>
                  <a:srgbClr val="100F0D"/>
                </a:solidFill>
              </a:rPr>
              <a:t> </a:t>
            </a:r>
            <a:r>
              <a:rPr dirty="0" sz="2000">
                <a:solidFill>
                  <a:srgbClr val="100F0D"/>
                </a:solidFill>
              </a:rPr>
              <a:t>also</a:t>
            </a:r>
            <a:r>
              <a:rPr dirty="0" sz="2000" spc="-15">
                <a:solidFill>
                  <a:srgbClr val="100F0D"/>
                </a:solidFill>
              </a:rPr>
              <a:t> </a:t>
            </a:r>
            <a:r>
              <a:rPr dirty="0" sz="2000">
                <a:solidFill>
                  <a:srgbClr val="100F0D"/>
                </a:solidFill>
              </a:rPr>
              <a:t>essential</a:t>
            </a:r>
            <a:r>
              <a:rPr dirty="0" sz="2000" spc="-20">
                <a:solidFill>
                  <a:srgbClr val="100F0D"/>
                </a:solidFill>
              </a:rPr>
              <a:t> </a:t>
            </a:r>
            <a:r>
              <a:rPr dirty="0" sz="2000">
                <a:solidFill>
                  <a:srgbClr val="100F0D"/>
                </a:solidFill>
              </a:rPr>
              <a:t>aspects</a:t>
            </a:r>
            <a:r>
              <a:rPr dirty="0" sz="2000" spc="-20">
                <a:solidFill>
                  <a:srgbClr val="100F0D"/>
                </a:solidFill>
              </a:rPr>
              <a:t> </a:t>
            </a:r>
            <a:r>
              <a:rPr dirty="0" sz="2000">
                <a:solidFill>
                  <a:srgbClr val="100F0D"/>
                </a:solidFill>
              </a:rPr>
              <a:t>to</a:t>
            </a:r>
            <a:r>
              <a:rPr dirty="0" sz="2000" spc="-15">
                <a:solidFill>
                  <a:srgbClr val="100F0D"/>
                </a:solidFill>
              </a:rPr>
              <a:t> </a:t>
            </a:r>
            <a:r>
              <a:rPr dirty="0" sz="2000">
                <a:solidFill>
                  <a:srgbClr val="100F0D"/>
                </a:solidFill>
              </a:rPr>
              <a:t>address</a:t>
            </a:r>
            <a:r>
              <a:rPr dirty="0" sz="2000" spc="-20">
                <a:solidFill>
                  <a:srgbClr val="100F0D"/>
                </a:solidFill>
              </a:rPr>
              <a:t> </a:t>
            </a:r>
            <a:r>
              <a:rPr dirty="0" sz="2000">
                <a:solidFill>
                  <a:srgbClr val="100F0D"/>
                </a:solidFill>
              </a:rPr>
              <a:t>in</a:t>
            </a:r>
            <a:r>
              <a:rPr dirty="0" sz="2000" spc="-15">
                <a:solidFill>
                  <a:srgbClr val="100F0D"/>
                </a:solidFill>
              </a:rPr>
              <a:t> </a:t>
            </a:r>
            <a:r>
              <a:rPr dirty="0" sz="2000">
                <a:solidFill>
                  <a:srgbClr val="100F0D"/>
                </a:solidFill>
              </a:rPr>
              <a:t>the</a:t>
            </a:r>
            <a:r>
              <a:rPr dirty="0" sz="2000" spc="-20">
                <a:solidFill>
                  <a:srgbClr val="100F0D"/>
                </a:solidFill>
              </a:rPr>
              <a:t> </a:t>
            </a:r>
            <a:r>
              <a:rPr dirty="0" sz="2000">
                <a:solidFill>
                  <a:srgbClr val="100F0D"/>
                </a:solidFill>
              </a:rPr>
              <a:t>evolving</a:t>
            </a:r>
            <a:r>
              <a:rPr dirty="0" sz="2000" spc="-15">
                <a:solidFill>
                  <a:srgbClr val="100F0D"/>
                </a:solidFill>
              </a:rPr>
              <a:t> </a:t>
            </a:r>
            <a:r>
              <a:rPr dirty="0" sz="2000">
                <a:solidFill>
                  <a:srgbClr val="100F0D"/>
                </a:solidFill>
              </a:rPr>
              <a:t>landscape</a:t>
            </a:r>
            <a:r>
              <a:rPr dirty="0" sz="2000" spc="-20">
                <a:solidFill>
                  <a:srgbClr val="100F0D"/>
                </a:solidFill>
              </a:rPr>
              <a:t> </a:t>
            </a:r>
            <a:r>
              <a:rPr dirty="0" sz="2000">
                <a:solidFill>
                  <a:srgbClr val="100F0D"/>
                </a:solidFill>
              </a:rPr>
              <a:t>of</a:t>
            </a:r>
            <a:r>
              <a:rPr dirty="0" sz="2000" spc="-15">
                <a:solidFill>
                  <a:srgbClr val="100F0D"/>
                </a:solidFill>
              </a:rPr>
              <a:t> </a:t>
            </a:r>
            <a:r>
              <a:rPr dirty="0" sz="2000">
                <a:solidFill>
                  <a:srgbClr val="100F0D"/>
                </a:solidFill>
              </a:rPr>
              <a:t>customer</a:t>
            </a:r>
            <a:r>
              <a:rPr dirty="0" sz="2000" spc="-10">
                <a:solidFill>
                  <a:srgbClr val="100F0D"/>
                </a:solidFill>
              </a:rPr>
              <a:t> behavior prediction.</a:t>
            </a:r>
            <a:endParaRPr sz="2000"/>
          </a:p>
        </p:txBody>
      </p:sp>
      <p:grpSp>
        <p:nvGrpSpPr>
          <p:cNvPr id="8" name="object 8" descr=""/>
          <p:cNvGrpSpPr/>
          <p:nvPr/>
        </p:nvGrpSpPr>
        <p:grpSpPr>
          <a:xfrm>
            <a:off x="1981480" y="3875354"/>
            <a:ext cx="9476740" cy="3749040"/>
            <a:chOff x="1981480" y="3875354"/>
            <a:chExt cx="9476740" cy="3749040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54087" y="3875354"/>
              <a:ext cx="157797" cy="162113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981480" y="3875354"/>
              <a:ext cx="1052830" cy="1149985"/>
            </a:xfrm>
            <a:custGeom>
              <a:avLst/>
              <a:gdLst/>
              <a:ahLst/>
              <a:cxnLst/>
              <a:rect l="l" t="t" r="r" b="b"/>
              <a:pathLst>
                <a:path w="1052830" h="1149985">
                  <a:moveTo>
                    <a:pt x="977057" y="1149614"/>
                  </a:moveTo>
                  <a:lnTo>
                    <a:pt x="488528" y="960107"/>
                  </a:lnTo>
                  <a:lnTo>
                    <a:pt x="0" y="1149614"/>
                  </a:lnTo>
                  <a:lnTo>
                    <a:pt x="0" y="70861"/>
                  </a:lnTo>
                  <a:lnTo>
                    <a:pt x="5568" y="43245"/>
                  </a:lnTo>
                  <a:lnTo>
                    <a:pt x="20764" y="20725"/>
                  </a:lnTo>
                  <a:lnTo>
                    <a:pt x="43325" y="5557"/>
                  </a:lnTo>
                  <a:lnTo>
                    <a:pt x="70986" y="0"/>
                  </a:lnTo>
                  <a:lnTo>
                    <a:pt x="977057" y="0"/>
                  </a:lnTo>
                  <a:lnTo>
                    <a:pt x="1052234" y="0"/>
                  </a:lnTo>
                  <a:lnTo>
                    <a:pt x="1023021" y="5878"/>
                  </a:lnTo>
                  <a:lnTo>
                    <a:pt x="999119" y="21929"/>
                  </a:lnTo>
                  <a:lnTo>
                    <a:pt x="982981" y="45779"/>
                  </a:lnTo>
                  <a:lnTo>
                    <a:pt x="977057" y="75052"/>
                  </a:lnTo>
                  <a:lnTo>
                    <a:pt x="977057" y="1149614"/>
                  </a:lnTo>
                  <a:close/>
                </a:path>
              </a:pathLst>
            </a:custGeom>
            <a:solidFill>
              <a:srgbClr val="36363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1480" y="5281809"/>
              <a:ext cx="2055496" cy="2055907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6844165" y="4031723"/>
              <a:ext cx="4595495" cy="3573779"/>
            </a:xfrm>
            <a:custGeom>
              <a:avLst/>
              <a:gdLst/>
              <a:ahLst/>
              <a:cxnLst/>
              <a:rect l="l" t="t" r="r" b="b"/>
              <a:pathLst>
                <a:path w="4595495" h="3573779">
                  <a:moveTo>
                    <a:pt x="4467061" y="3573491"/>
                  </a:moveTo>
                  <a:lnTo>
                    <a:pt x="127943" y="3573491"/>
                  </a:lnTo>
                  <a:lnTo>
                    <a:pt x="102866" y="3571010"/>
                  </a:lnTo>
                  <a:lnTo>
                    <a:pt x="56961" y="3551996"/>
                  </a:lnTo>
                  <a:lnTo>
                    <a:pt x="21496" y="3516532"/>
                  </a:lnTo>
                  <a:lnTo>
                    <a:pt x="2481" y="3470625"/>
                  </a:lnTo>
                  <a:lnTo>
                    <a:pt x="0" y="3445548"/>
                  </a:lnTo>
                  <a:lnTo>
                    <a:pt x="0" y="127943"/>
                  </a:lnTo>
                  <a:lnTo>
                    <a:pt x="9739" y="78981"/>
                  </a:lnTo>
                  <a:lnTo>
                    <a:pt x="37475" y="37475"/>
                  </a:lnTo>
                  <a:lnTo>
                    <a:pt x="78982" y="9739"/>
                  </a:lnTo>
                  <a:lnTo>
                    <a:pt x="127943" y="0"/>
                  </a:lnTo>
                  <a:lnTo>
                    <a:pt x="4467061" y="0"/>
                  </a:lnTo>
                  <a:lnTo>
                    <a:pt x="4516862" y="10054"/>
                  </a:lnTo>
                  <a:lnTo>
                    <a:pt x="4557531" y="37474"/>
                  </a:lnTo>
                  <a:lnTo>
                    <a:pt x="4584950" y="78142"/>
                  </a:lnTo>
                  <a:lnTo>
                    <a:pt x="4595005" y="127943"/>
                  </a:lnTo>
                  <a:lnTo>
                    <a:pt x="4595005" y="3445548"/>
                  </a:lnTo>
                  <a:lnTo>
                    <a:pt x="4585266" y="3494510"/>
                  </a:lnTo>
                  <a:lnTo>
                    <a:pt x="4557530" y="3536019"/>
                  </a:lnTo>
                  <a:lnTo>
                    <a:pt x="4516023" y="3563752"/>
                  </a:lnTo>
                  <a:lnTo>
                    <a:pt x="4467061" y="35734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844165" y="4031723"/>
              <a:ext cx="4595495" cy="3573779"/>
            </a:xfrm>
            <a:custGeom>
              <a:avLst/>
              <a:gdLst/>
              <a:ahLst/>
              <a:cxnLst/>
              <a:rect l="l" t="t" r="r" b="b"/>
              <a:pathLst>
                <a:path w="4595495" h="3573779">
                  <a:moveTo>
                    <a:pt x="127943" y="0"/>
                  </a:moveTo>
                  <a:lnTo>
                    <a:pt x="4467061" y="0"/>
                  </a:lnTo>
                  <a:lnTo>
                    <a:pt x="4516862" y="10054"/>
                  </a:lnTo>
                  <a:lnTo>
                    <a:pt x="4557531" y="37474"/>
                  </a:lnTo>
                  <a:lnTo>
                    <a:pt x="4584950" y="78142"/>
                  </a:lnTo>
                  <a:lnTo>
                    <a:pt x="4595005" y="127943"/>
                  </a:lnTo>
                  <a:lnTo>
                    <a:pt x="4595005" y="3445548"/>
                  </a:lnTo>
                  <a:lnTo>
                    <a:pt x="4585266" y="3494510"/>
                  </a:lnTo>
                  <a:lnTo>
                    <a:pt x="4557530" y="3536019"/>
                  </a:lnTo>
                  <a:lnTo>
                    <a:pt x="4516023" y="3563752"/>
                  </a:lnTo>
                  <a:lnTo>
                    <a:pt x="4467061" y="3573491"/>
                  </a:lnTo>
                  <a:lnTo>
                    <a:pt x="127943" y="3573491"/>
                  </a:lnTo>
                  <a:lnTo>
                    <a:pt x="78982" y="3563752"/>
                  </a:lnTo>
                  <a:lnTo>
                    <a:pt x="37475" y="3536019"/>
                  </a:lnTo>
                  <a:lnTo>
                    <a:pt x="9739" y="3494510"/>
                  </a:lnTo>
                  <a:lnTo>
                    <a:pt x="0" y="3445548"/>
                  </a:lnTo>
                  <a:lnTo>
                    <a:pt x="0" y="127943"/>
                  </a:lnTo>
                  <a:lnTo>
                    <a:pt x="9739" y="78981"/>
                  </a:lnTo>
                  <a:lnTo>
                    <a:pt x="37475" y="37475"/>
                  </a:lnTo>
                  <a:lnTo>
                    <a:pt x="78982" y="9739"/>
                  </a:lnTo>
                  <a:lnTo>
                    <a:pt x="127943" y="0"/>
                  </a:lnTo>
                  <a:close/>
                </a:path>
              </a:pathLst>
            </a:custGeom>
            <a:ln w="38099">
              <a:solidFill>
                <a:srgbClr val="36363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58780" y="3875354"/>
              <a:ext cx="157797" cy="162113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7086171" y="3875354"/>
              <a:ext cx="1052830" cy="1149985"/>
            </a:xfrm>
            <a:custGeom>
              <a:avLst/>
              <a:gdLst/>
              <a:ahLst/>
              <a:cxnLst/>
              <a:rect l="l" t="t" r="r" b="b"/>
              <a:pathLst>
                <a:path w="1052829" h="1149985">
                  <a:moveTo>
                    <a:pt x="977057" y="1149614"/>
                  </a:moveTo>
                  <a:lnTo>
                    <a:pt x="488528" y="960107"/>
                  </a:lnTo>
                  <a:lnTo>
                    <a:pt x="0" y="1149614"/>
                  </a:lnTo>
                  <a:lnTo>
                    <a:pt x="0" y="70861"/>
                  </a:lnTo>
                  <a:lnTo>
                    <a:pt x="5568" y="43245"/>
                  </a:lnTo>
                  <a:lnTo>
                    <a:pt x="20764" y="20725"/>
                  </a:lnTo>
                  <a:lnTo>
                    <a:pt x="43325" y="5557"/>
                  </a:lnTo>
                  <a:lnTo>
                    <a:pt x="70987" y="0"/>
                  </a:lnTo>
                  <a:lnTo>
                    <a:pt x="977057" y="0"/>
                  </a:lnTo>
                  <a:lnTo>
                    <a:pt x="1052234" y="0"/>
                  </a:lnTo>
                  <a:lnTo>
                    <a:pt x="1023021" y="5878"/>
                  </a:lnTo>
                  <a:lnTo>
                    <a:pt x="999119" y="21929"/>
                  </a:lnTo>
                  <a:lnTo>
                    <a:pt x="982981" y="45779"/>
                  </a:lnTo>
                  <a:lnTo>
                    <a:pt x="977057" y="75052"/>
                  </a:lnTo>
                  <a:lnTo>
                    <a:pt x="977057" y="1149614"/>
                  </a:lnTo>
                  <a:close/>
                </a:path>
              </a:pathLst>
            </a:custGeom>
            <a:solidFill>
              <a:srgbClr val="36363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86171" y="5281810"/>
              <a:ext cx="2055496" cy="2055907"/>
            </a:xfrm>
            <a:prstGeom prst="rect">
              <a:avLst/>
            </a:prstGeom>
          </p:spPr>
        </p:pic>
      </p:grpSp>
      <p:sp>
        <p:nvSpPr>
          <p:cNvPr id="17" name="object 17" descr=""/>
          <p:cNvSpPr txBox="1"/>
          <p:nvPr/>
        </p:nvSpPr>
        <p:spPr>
          <a:xfrm>
            <a:off x="3198820" y="4106056"/>
            <a:ext cx="2588260" cy="93789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39200"/>
              </a:lnSpc>
              <a:spcBef>
                <a:spcPts val="95"/>
              </a:spcBef>
            </a:pPr>
            <a:r>
              <a:rPr dirty="0" sz="2150" b="1">
                <a:latin typeface="Times New Roman"/>
                <a:cs typeface="Times New Roman"/>
              </a:rPr>
              <a:t>Handling </a:t>
            </a:r>
            <a:r>
              <a:rPr dirty="0" sz="2150" spc="-10" b="1">
                <a:latin typeface="Times New Roman"/>
                <a:cs typeface="Times New Roman"/>
              </a:rPr>
              <a:t>Imbalanced </a:t>
            </a:r>
            <a:r>
              <a:rPr dirty="0" sz="2150" spc="-20" b="1">
                <a:latin typeface="Times New Roman"/>
                <a:cs typeface="Times New Roman"/>
              </a:rPr>
              <a:t>Data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4142549" y="5225762"/>
            <a:ext cx="1990725" cy="11068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1800"/>
              </a:lnSpc>
              <a:spcBef>
                <a:spcPts val="90"/>
              </a:spcBef>
            </a:pPr>
            <a:r>
              <a:rPr dirty="0" sz="1250">
                <a:latin typeface="Times New Roman"/>
                <a:cs typeface="Times New Roman"/>
              </a:rPr>
              <a:t>Implement</a:t>
            </a:r>
            <a:r>
              <a:rPr dirty="0" sz="1250" spc="7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techniques</a:t>
            </a:r>
            <a:r>
              <a:rPr dirty="0" sz="1250" spc="70">
                <a:latin typeface="Times New Roman"/>
                <a:cs typeface="Times New Roman"/>
              </a:rPr>
              <a:t> </a:t>
            </a:r>
            <a:r>
              <a:rPr dirty="0" sz="1250" spc="-25">
                <a:latin typeface="Times New Roman"/>
                <a:cs typeface="Times New Roman"/>
              </a:rPr>
              <a:t>to </a:t>
            </a:r>
            <a:r>
              <a:rPr dirty="0" sz="1250">
                <a:latin typeface="Times New Roman"/>
                <a:cs typeface="Times New Roman"/>
              </a:rPr>
              <a:t>address</a:t>
            </a:r>
            <a:r>
              <a:rPr dirty="0" sz="1250" spc="7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class</a:t>
            </a:r>
            <a:r>
              <a:rPr dirty="0" sz="1250" spc="7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imbalance</a:t>
            </a:r>
            <a:r>
              <a:rPr dirty="0" sz="1250" spc="7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in</a:t>
            </a:r>
            <a:r>
              <a:rPr dirty="0" sz="1250" spc="70">
                <a:latin typeface="Times New Roman"/>
                <a:cs typeface="Times New Roman"/>
              </a:rPr>
              <a:t> </a:t>
            </a:r>
            <a:r>
              <a:rPr dirty="0" sz="1250" spc="-25">
                <a:latin typeface="Times New Roman"/>
                <a:cs typeface="Times New Roman"/>
              </a:rPr>
              <a:t>the </a:t>
            </a:r>
            <a:r>
              <a:rPr dirty="0" sz="1250">
                <a:latin typeface="Times New Roman"/>
                <a:cs typeface="Times New Roman"/>
              </a:rPr>
              <a:t>dataset,</a:t>
            </a:r>
            <a:r>
              <a:rPr dirty="0" sz="1250" spc="9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especially</a:t>
            </a:r>
            <a:r>
              <a:rPr dirty="0" sz="1250" spc="10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if</a:t>
            </a:r>
            <a:r>
              <a:rPr dirty="0" sz="1250" spc="95">
                <a:latin typeface="Times New Roman"/>
                <a:cs typeface="Times New Roman"/>
              </a:rPr>
              <a:t> </a:t>
            </a:r>
            <a:r>
              <a:rPr dirty="0" sz="1250" spc="-25">
                <a:latin typeface="Times New Roman"/>
                <a:cs typeface="Times New Roman"/>
              </a:rPr>
              <a:t>the </a:t>
            </a:r>
            <a:r>
              <a:rPr dirty="0" sz="1250">
                <a:latin typeface="Times New Roman"/>
                <a:cs typeface="Times New Roman"/>
              </a:rPr>
              <a:t>occurrence</a:t>
            </a:r>
            <a:r>
              <a:rPr dirty="0" sz="1250" spc="8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of</a:t>
            </a:r>
            <a:r>
              <a:rPr dirty="0" sz="1250" spc="8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churn</a:t>
            </a:r>
            <a:r>
              <a:rPr dirty="0" sz="1250" spc="80">
                <a:latin typeface="Times New Roman"/>
                <a:cs typeface="Times New Roman"/>
              </a:rPr>
              <a:t> </a:t>
            </a:r>
            <a:r>
              <a:rPr dirty="0" sz="1250" spc="-25">
                <a:latin typeface="Times New Roman"/>
                <a:cs typeface="Times New Roman"/>
              </a:rPr>
              <a:t>is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4142549" y="6306583"/>
            <a:ext cx="1575435" cy="5664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1800"/>
              </a:lnSpc>
              <a:spcBef>
                <a:spcPts val="90"/>
              </a:spcBef>
            </a:pPr>
            <a:r>
              <a:rPr dirty="0" sz="1250">
                <a:latin typeface="Times New Roman"/>
                <a:cs typeface="Times New Roman"/>
              </a:rPr>
              <a:t>significantly</a:t>
            </a:r>
            <a:r>
              <a:rPr dirty="0" sz="1250" spc="11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lower</a:t>
            </a:r>
            <a:r>
              <a:rPr dirty="0" sz="1250" spc="110">
                <a:latin typeface="Times New Roman"/>
                <a:cs typeface="Times New Roman"/>
              </a:rPr>
              <a:t> </a:t>
            </a:r>
            <a:r>
              <a:rPr dirty="0" sz="1250" spc="-20">
                <a:latin typeface="Times New Roman"/>
                <a:cs typeface="Times New Roman"/>
              </a:rPr>
              <a:t>than </a:t>
            </a:r>
            <a:r>
              <a:rPr dirty="0" sz="1250" spc="-10">
                <a:latin typeface="Times New Roman"/>
                <a:cs typeface="Times New Roman"/>
              </a:rPr>
              <a:t>retention.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8303510" y="4106056"/>
            <a:ext cx="2098040" cy="93789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39200"/>
              </a:lnSpc>
              <a:spcBef>
                <a:spcPts val="95"/>
              </a:spcBef>
            </a:pPr>
            <a:r>
              <a:rPr dirty="0" sz="2150" b="1">
                <a:latin typeface="Times New Roman"/>
                <a:cs typeface="Times New Roman"/>
              </a:rPr>
              <a:t>Business</a:t>
            </a:r>
            <a:r>
              <a:rPr dirty="0" sz="2150" spc="-45" b="1">
                <a:latin typeface="Times New Roman"/>
                <a:cs typeface="Times New Roman"/>
              </a:rPr>
              <a:t> </a:t>
            </a:r>
            <a:r>
              <a:rPr dirty="0" sz="2150" spc="-10" b="1">
                <a:latin typeface="Times New Roman"/>
                <a:cs typeface="Times New Roman"/>
              </a:rPr>
              <a:t>Strategy Integration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9247243" y="5225762"/>
            <a:ext cx="1969770" cy="11068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1800"/>
              </a:lnSpc>
              <a:spcBef>
                <a:spcPts val="90"/>
              </a:spcBef>
            </a:pPr>
            <a:r>
              <a:rPr dirty="0" sz="1250">
                <a:latin typeface="Times New Roman"/>
                <a:cs typeface="Times New Roman"/>
              </a:rPr>
              <a:t>Collaborate</a:t>
            </a:r>
            <a:r>
              <a:rPr dirty="0" sz="1250" spc="7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closely</a:t>
            </a:r>
            <a:r>
              <a:rPr dirty="0" sz="1250" spc="75">
                <a:latin typeface="Times New Roman"/>
                <a:cs typeface="Times New Roman"/>
              </a:rPr>
              <a:t> </a:t>
            </a:r>
            <a:r>
              <a:rPr dirty="0" sz="1250" spc="-20">
                <a:latin typeface="Times New Roman"/>
                <a:cs typeface="Times New Roman"/>
              </a:rPr>
              <a:t>with </a:t>
            </a:r>
            <a:r>
              <a:rPr dirty="0" sz="1250">
                <a:latin typeface="Times New Roman"/>
                <a:cs typeface="Times New Roman"/>
              </a:rPr>
              <a:t>business</a:t>
            </a:r>
            <a:r>
              <a:rPr dirty="0" sz="1250" spc="5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stakeholders</a:t>
            </a:r>
            <a:r>
              <a:rPr dirty="0" sz="1250" spc="5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to</a:t>
            </a:r>
            <a:r>
              <a:rPr dirty="0" sz="1250" spc="50">
                <a:latin typeface="Times New Roman"/>
                <a:cs typeface="Times New Roman"/>
              </a:rPr>
              <a:t> </a:t>
            </a:r>
            <a:r>
              <a:rPr dirty="0" sz="1250" spc="-10">
                <a:latin typeface="Times New Roman"/>
                <a:cs typeface="Times New Roman"/>
              </a:rPr>
              <a:t>align </a:t>
            </a:r>
            <a:r>
              <a:rPr dirty="0" sz="1250">
                <a:latin typeface="Times New Roman"/>
                <a:cs typeface="Times New Roman"/>
              </a:rPr>
              <a:t>the</a:t>
            </a:r>
            <a:r>
              <a:rPr dirty="0" sz="1250" spc="4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model's</a:t>
            </a:r>
            <a:r>
              <a:rPr dirty="0" sz="1250" spc="5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predictions</a:t>
            </a:r>
            <a:r>
              <a:rPr dirty="0" sz="1250" spc="45">
                <a:latin typeface="Times New Roman"/>
                <a:cs typeface="Times New Roman"/>
              </a:rPr>
              <a:t> </a:t>
            </a:r>
            <a:r>
              <a:rPr dirty="0" sz="1250" spc="-20">
                <a:latin typeface="Times New Roman"/>
                <a:cs typeface="Times New Roman"/>
              </a:rPr>
              <a:t>with </a:t>
            </a:r>
            <a:r>
              <a:rPr dirty="0" sz="1250">
                <a:latin typeface="Times New Roman"/>
                <a:cs typeface="Times New Roman"/>
              </a:rPr>
              <a:t>actionable</a:t>
            </a:r>
            <a:r>
              <a:rPr dirty="0" sz="1250" spc="8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strategies</a:t>
            </a:r>
            <a:r>
              <a:rPr dirty="0" sz="1250" spc="85">
                <a:latin typeface="Times New Roman"/>
                <a:cs typeface="Times New Roman"/>
              </a:rPr>
              <a:t> </a:t>
            </a:r>
            <a:r>
              <a:rPr dirty="0" sz="1250" spc="-25">
                <a:latin typeface="Times New Roman"/>
                <a:cs typeface="Times New Roman"/>
              </a:rPr>
              <a:t>for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9247243" y="6306583"/>
            <a:ext cx="1521460" cy="5664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1800"/>
              </a:lnSpc>
              <a:spcBef>
                <a:spcPts val="90"/>
              </a:spcBef>
            </a:pPr>
            <a:r>
              <a:rPr dirty="0" sz="1250">
                <a:latin typeface="Times New Roman"/>
                <a:cs typeface="Times New Roman"/>
              </a:rPr>
              <a:t>customer</a:t>
            </a:r>
            <a:r>
              <a:rPr dirty="0" sz="1250" spc="9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retention</a:t>
            </a:r>
            <a:r>
              <a:rPr dirty="0" sz="1250" spc="95">
                <a:latin typeface="Times New Roman"/>
                <a:cs typeface="Times New Roman"/>
              </a:rPr>
              <a:t> </a:t>
            </a:r>
            <a:r>
              <a:rPr dirty="0" sz="1250" spc="-25">
                <a:latin typeface="Times New Roman"/>
                <a:cs typeface="Times New Roman"/>
              </a:rPr>
              <a:t>and </a:t>
            </a:r>
            <a:r>
              <a:rPr dirty="0" sz="1250" spc="-10">
                <a:latin typeface="Times New Roman"/>
                <a:cs typeface="Times New Roman"/>
              </a:rPr>
              <a:t>engagement.</a:t>
            </a:r>
            <a:endParaRPr sz="1250">
              <a:latin typeface="Times New Roman"/>
              <a:cs typeface="Times New Roman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11934470" y="3875354"/>
            <a:ext cx="4633595" cy="3749040"/>
            <a:chOff x="11934470" y="3875354"/>
            <a:chExt cx="4633595" cy="3749040"/>
          </a:xfrm>
        </p:grpSpPr>
        <p:sp>
          <p:nvSpPr>
            <p:cNvPr id="24" name="object 24" descr=""/>
            <p:cNvSpPr/>
            <p:nvPr/>
          </p:nvSpPr>
          <p:spPr>
            <a:xfrm>
              <a:off x="11953520" y="4031723"/>
              <a:ext cx="4595495" cy="3573779"/>
            </a:xfrm>
            <a:custGeom>
              <a:avLst/>
              <a:gdLst/>
              <a:ahLst/>
              <a:cxnLst/>
              <a:rect l="l" t="t" r="r" b="b"/>
              <a:pathLst>
                <a:path w="4595494" h="3573779">
                  <a:moveTo>
                    <a:pt x="4467061" y="3573491"/>
                  </a:moveTo>
                  <a:lnTo>
                    <a:pt x="127942" y="3573491"/>
                  </a:lnTo>
                  <a:lnTo>
                    <a:pt x="102865" y="3571010"/>
                  </a:lnTo>
                  <a:lnTo>
                    <a:pt x="56960" y="3551996"/>
                  </a:lnTo>
                  <a:lnTo>
                    <a:pt x="21496" y="3516532"/>
                  </a:lnTo>
                  <a:lnTo>
                    <a:pt x="2481" y="3470625"/>
                  </a:lnTo>
                  <a:lnTo>
                    <a:pt x="0" y="3445548"/>
                  </a:lnTo>
                  <a:lnTo>
                    <a:pt x="0" y="127943"/>
                  </a:lnTo>
                  <a:lnTo>
                    <a:pt x="9738" y="78981"/>
                  </a:lnTo>
                  <a:lnTo>
                    <a:pt x="37474" y="37475"/>
                  </a:lnTo>
                  <a:lnTo>
                    <a:pt x="78981" y="9739"/>
                  </a:lnTo>
                  <a:lnTo>
                    <a:pt x="127942" y="0"/>
                  </a:lnTo>
                  <a:lnTo>
                    <a:pt x="4467061" y="0"/>
                  </a:lnTo>
                  <a:lnTo>
                    <a:pt x="4516862" y="10054"/>
                  </a:lnTo>
                  <a:lnTo>
                    <a:pt x="4557530" y="37474"/>
                  </a:lnTo>
                  <a:lnTo>
                    <a:pt x="4584950" y="78142"/>
                  </a:lnTo>
                  <a:lnTo>
                    <a:pt x="4595005" y="127943"/>
                  </a:lnTo>
                  <a:lnTo>
                    <a:pt x="4595005" y="3445548"/>
                  </a:lnTo>
                  <a:lnTo>
                    <a:pt x="4585266" y="3494510"/>
                  </a:lnTo>
                  <a:lnTo>
                    <a:pt x="4557530" y="3536019"/>
                  </a:lnTo>
                  <a:lnTo>
                    <a:pt x="4516022" y="3563752"/>
                  </a:lnTo>
                  <a:lnTo>
                    <a:pt x="4467061" y="35734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1953520" y="4031723"/>
              <a:ext cx="4595495" cy="3573779"/>
            </a:xfrm>
            <a:custGeom>
              <a:avLst/>
              <a:gdLst/>
              <a:ahLst/>
              <a:cxnLst/>
              <a:rect l="l" t="t" r="r" b="b"/>
              <a:pathLst>
                <a:path w="4595494" h="3573779">
                  <a:moveTo>
                    <a:pt x="127942" y="0"/>
                  </a:moveTo>
                  <a:lnTo>
                    <a:pt x="4467061" y="0"/>
                  </a:lnTo>
                  <a:lnTo>
                    <a:pt x="4516862" y="10054"/>
                  </a:lnTo>
                  <a:lnTo>
                    <a:pt x="4557530" y="37474"/>
                  </a:lnTo>
                  <a:lnTo>
                    <a:pt x="4584950" y="78142"/>
                  </a:lnTo>
                  <a:lnTo>
                    <a:pt x="4595005" y="127943"/>
                  </a:lnTo>
                  <a:lnTo>
                    <a:pt x="4595005" y="3445548"/>
                  </a:lnTo>
                  <a:lnTo>
                    <a:pt x="4585266" y="3494510"/>
                  </a:lnTo>
                  <a:lnTo>
                    <a:pt x="4557530" y="3536019"/>
                  </a:lnTo>
                  <a:lnTo>
                    <a:pt x="4516022" y="3563752"/>
                  </a:lnTo>
                  <a:lnTo>
                    <a:pt x="4467061" y="3573491"/>
                  </a:lnTo>
                  <a:lnTo>
                    <a:pt x="127942" y="3573491"/>
                  </a:lnTo>
                  <a:lnTo>
                    <a:pt x="78981" y="3563752"/>
                  </a:lnTo>
                  <a:lnTo>
                    <a:pt x="37474" y="3536019"/>
                  </a:lnTo>
                  <a:lnTo>
                    <a:pt x="9738" y="3494510"/>
                  </a:lnTo>
                  <a:lnTo>
                    <a:pt x="0" y="3445548"/>
                  </a:lnTo>
                  <a:lnTo>
                    <a:pt x="0" y="127943"/>
                  </a:lnTo>
                  <a:lnTo>
                    <a:pt x="9738" y="78981"/>
                  </a:lnTo>
                  <a:lnTo>
                    <a:pt x="37474" y="37475"/>
                  </a:lnTo>
                  <a:lnTo>
                    <a:pt x="78981" y="9739"/>
                  </a:lnTo>
                  <a:lnTo>
                    <a:pt x="127942" y="0"/>
                  </a:lnTo>
                  <a:close/>
                </a:path>
              </a:pathLst>
            </a:custGeom>
            <a:ln w="38099">
              <a:solidFill>
                <a:srgbClr val="36363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68134" y="3875354"/>
              <a:ext cx="157797" cy="162113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12195527" y="3875354"/>
              <a:ext cx="1052830" cy="1149985"/>
            </a:xfrm>
            <a:custGeom>
              <a:avLst/>
              <a:gdLst/>
              <a:ahLst/>
              <a:cxnLst/>
              <a:rect l="l" t="t" r="r" b="b"/>
              <a:pathLst>
                <a:path w="1052830" h="1149985">
                  <a:moveTo>
                    <a:pt x="977057" y="1149614"/>
                  </a:moveTo>
                  <a:lnTo>
                    <a:pt x="488527" y="960107"/>
                  </a:lnTo>
                  <a:lnTo>
                    <a:pt x="0" y="1149614"/>
                  </a:lnTo>
                  <a:lnTo>
                    <a:pt x="0" y="70861"/>
                  </a:lnTo>
                  <a:lnTo>
                    <a:pt x="5568" y="43245"/>
                  </a:lnTo>
                  <a:lnTo>
                    <a:pt x="20764" y="20725"/>
                  </a:lnTo>
                  <a:lnTo>
                    <a:pt x="43324" y="5557"/>
                  </a:lnTo>
                  <a:lnTo>
                    <a:pt x="70986" y="0"/>
                  </a:lnTo>
                  <a:lnTo>
                    <a:pt x="977057" y="0"/>
                  </a:lnTo>
                  <a:lnTo>
                    <a:pt x="1052234" y="0"/>
                  </a:lnTo>
                  <a:lnTo>
                    <a:pt x="1023020" y="5878"/>
                  </a:lnTo>
                  <a:lnTo>
                    <a:pt x="999119" y="21929"/>
                  </a:lnTo>
                  <a:lnTo>
                    <a:pt x="982981" y="45779"/>
                  </a:lnTo>
                  <a:lnTo>
                    <a:pt x="977057" y="75052"/>
                  </a:lnTo>
                  <a:lnTo>
                    <a:pt x="977057" y="1149614"/>
                  </a:lnTo>
                  <a:close/>
                </a:path>
              </a:pathLst>
            </a:custGeom>
            <a:solidFill>
              <a:srgbClr val="36363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95527" y="5281809"/>
              <a:ext cx="2055495" cy="2055907"/>
            </a:xfrm>
            <a:prstGeom prst="rect">
              <a:avLst/>
            </a:prstGeom>
          </p:spPr>
        </p:pic>
      </p:grpSp>
      <p:sp>
        <p:nvSpPr>
          <p:cNvPr id="29" name="object 29" descr=""/>
          <p:cNvSpPr txBox="1"/>
          <p:nvPr/>
        </p:nvSpPr>
        <p:spPr>
          <a:xfrm>
            <a:off x="13412866" y="4231634"/>
            <a:ext cx="2534285" cy="3562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150" b="1">
                <a:latin typeface="Times New Roman"/>
                <a:cs typeface="Times New Roman"/>
              </a:rPr>
              <a:t>Cost Benefit </a:t>
            </a:r>
            <a:r>
              <a:rPr dirty="0" sz="2150" spc="-10" b="1">
                <a:latin typeface="Times New Roman"/>
                <a:cs typeface="Times New Roman"/>
              </a:rPr>
              <a:t>Analysis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4356599" y="5225762"/>
            <a:ext cx="1655445" cy="11068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132080">
              <a:lnSpc>
                <a:spcPct val="141800"/>
              </a:lnSpc>
              <a:spcBef>
                <a:spcPts val="90"/>
              </a:spcBef>
            </a:pPr>
            <a:r>
              <a:rPr dirty="0" sz="1250">
                <a:latin typeface="Times New Roman"/>
                <a:cs typeface="Times New Roman"/>
              </a:rPr>
              <a:t>Conduct</a:t>
            </a:r>
            <a:r>
              <a:rPr dirty="0" sz="1250" spc="4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a</a:t>
            </a:r>
            <a:r>
              <a:rPr dirty="0" sz="1250" spc="40">
                <a:latin typeface="Times New Roman"/>
                <a:cs typeface="Times New Roman"/>
              </a:rPr>
              <a:t> </a:t>
            </a:r>
            <a:r>
              <a:rPr dirty="0" sz="1250" spc="-10">
                <a:latin typeface="Times New Roman"/>
                <a:cs typeface="Times New Roman"/>
              </a:rPr>
              <a:t>thorough </a:t>
            </a:r>
            <a:r>
              <a:rPr dirty="0" sz="1250">
                <a:latin typeface="Times New Roman"/>
                <a:cs typeface="Times New Roman"/>
              </a:rPr>
              <a:t>cost-benefit</a:t>
            </a:r>
            <a:r>
              <a:rPr dirty="0" sz="1250" spc="8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analysis</a:t>
            </a:r>
            <a:r>
              <a:rPr dirty="0" sz="1250" spc="90">
                <a:latin typeface="Times New Roman"/>
                <a:cs typeface="Times New Roman"/>
              </a:rPr>
              <a:t> </a:t>
            </a:r>
            <a:r>
              <a:rPr dirty="0" sz="1250" spc="-25">
                <a:latin typeface="Times New Roman"/>
                <a:cs typeface="Times New Roman"/>
              </a:rPr>
              <a:t>to</a:t>
            </a:r>
            <a:endParaRPr sz="1250">
              <a:latin typeface="Times New Roman"/>
              <a:cs typeface="Times New Roman"/>
            </a:endParaRPr>
          </a:p>
          <a:p>
            <a:pPr marL="12700" marR="5080">
              <a:lnSpc>
                <a:spcPct val="141800"/>
              </a:lnSpc>
              <a:spcBef>
                <a:spcPts val="5"/>
              </a:spcBef>
            </a:pPr>
            <a:r>
              <a:rPr dirty="0" sz="1250">
                <a:latin typeface="Times New Roman"/>
                <a:cs typeface="Times New Roman"/>
              </a:rPr>
              <a:t>understand</a:t>
            </a:r>
            <a:r>
              <a:rPr dirty="0" sz="1250" spc="7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the</a:t>
            </a:r>
            <a:r>
              <a:rPr dirty="0" sz="1250" spc="70">
                <a:latin typeface="Times New Roman"/>
                <a:cs typeface="Times New Roman"/>
              </a:rPr>
              <a:t> </a:t>
            </a:r>
            <a:r>
              <a:rPr dirty="0" sz="1250" spc="-10">
                <a:latin typeface="Times New Roman"/>
                <a:cs typeface="Times New Roman"/>
              </a:rPr>
              <a:t>economic </a:t>
            </a:r>
            <a:r>
              <a:rPr dirty="0" sz="1250">
                <a:latin typeface="Times New Roman"/>
                <a:cs typeface="Times New Roman"/>
              </a:rPr>
              <a:t>impact</a:t>
            </a:r>
            <a:r>
              <a:rPr dirty="0" sz="1250" spc="4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of</a:t>
            </a:r>
            <a:r>
              <a:rPr dirty="0" sz="1250" spc="40">
                <a:latin typeface="Times New Roman"/>
                <a:cs typeface="Times New Roman"/>
              </a:rPr>
              <a:t> </a:t>
            </a:r>
            <a:r>
              <a:rPr dirty="0" sz="1250" spc="-10">
                <a:latin typeface="Times New Roman"/>
                <a:cs typeface="Times New Roman"/>
              </a:rPr>
              <a:t>implementing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4356599" y="6306583"/>
            <a:ext cx="1792605" cy="83629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1800"/>
              </a:lnSpc>
              <a:spcBef>
                <a:spcPts val="90"/>
              </a:spcBef>
            </a:pPr>
            <a:r>
              <a:rPr dirty="0" sz="1250">
                <a:latin typeface="Times New Roman"/>
                <a:cs typeface="Times New Roman"/>
              </a:rPr>
              <a:t>churn</a:t>
            </a:r>
            <a:r>
              <a:rPr dirty="0" sz="1250" spc="10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prevention</a:t>
            </a:r>
            <a:r>
              <a:rPr dirty="0" sz="1250" spc="100">
                <a:latin typeface="Times New Roman"/>
                <a:cs typeface="Times New Roman"/>
              </a:rPr>
              <a:t> </a:t>
            </a:r>
            <a:r>
              <a:rPr dirty="0" sz="1250" spc="-10">
                <a:latin typeface="Times New Roman"/>
                <a:cs typeface="Times New Roman"/>
              </a:rPr>
              <a:t>strategies </a:t>
            </a:r>
            <a:r>
              <a:rPr dirty="0" sz="1250">
                <a:latin typeface="Times New Roman"/>
                <a:cs typeface="Times New Roman"/>
              </a:rPr>
              <a:t>based</a:t>
            </a:r>
            <a:r>
              <a:rPr dirty="0" sz="1250" spc="45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on</a:t>
            </a:r>
            <a:r>
              <a:rPr dirty="0" sz="1250" spc="50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the</a:t>
            </a:r>
            <a:r>
              <a:rPr dirty="0" sz="1250" spc="50">
                <a:latin typeface="Times New Roman"/>
                <a:cs typeface="Times New Roman"/>
              </a:rPr>
              <a:t> </a:t>
            </a:r>
            <a:r>
              <a:rPr dirty="0" sz="1250" spc="-10">
                <a:latin typeface="Times New Roman"/>
                <a:cs typeface="Times New Roman"/>
              </a:rPr>
              <a:t>model's predictions.</a:t>
            </a:r>
            <a:endParaRPr sz="1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646034" y="1988146"/>
              <a:ext cx="15613380" cy="8299450"/>
            </a:xfrm>
            <a:custGeom>
              <a:avLst/>
              <a:gdLst/>
              <a:ahLst/>
              <a:cxnLst/>
              <a:rect l="l" t="t" r="r" b="b"/>
              <a:pathLst>
                <a:path w="15613380" h="8299450">
                  <a:moveTo>
                    <a:pt x="7999311" y="5651805"/>
                  </a:moveTo>
                  <a:lnTo>
                    <a:pt x="7994840" y="5606643"/>
                  </a:lnTo>
                  <a:lnTo>
                    <a:pt x="7981772" y="5563641"/>
                  </a:lnTo>
                  <a:lnTo>
                    <a:pt x="7960601" y="5523979"/>
                  </a:lnTo>
                  <a:lnTo>
                    <a:pt x="7931836" y="5488889"/>
                  </a:lnTo>
                  <a:lnTo>
                    <a:pt x="7896746" y="5460123"/>
                  </a:lnTo>
                  <a:lnTo>
                    <a:pt x="7857083" y="5438940"/>
                  </a:lnTo>
                  <a:lnTo>
                    <a:pt x="7814081" y="5425872"/>
                  </a:lnTo>
                  <a:lnTo>
                    <a:pt x="7768920" y="5421414"/>
                  </a:lnTo>
                  <a:lnTo>
                    <a:pt x="5040084" y="5421414"/>
                  </a:lnTo>
                  <a:lnTo>
                    <a:pt x="4993652" y="5426087"/>
                  </a:lnTo>
                  <a:lnTo>
                    <a:pt x="4950396" y="5439511"/>
                  </a:lnTo>
                  <a:lnTo>
                    <a:pt x="4911268" y="5460758"/>
                  </a:lnTo>
                  <a:lnTo>
                    <a:pt x="4877168" y="5488889"/>
                  </a:lnTo>
                  <a:lnTo>
                    <a:pt x="4849038" y="5522988"/>
                  </a:lnTo>
                  <a:lnTo>
                    <a:pt x="4827790" y="5562117"/>
                  </a:lnTo>
                  <a:lnTo>
                    <a:pt x="4814367" y="5605373"/>
                  </a:lnTo>
                  <a:lnTo>
                    <a:pt x="4809680" y="5651805"/>
                  </a:lnTo>
                  <a:lnTo>
                    <a:pt x="4809680" y="8298853"/>
                  </a:lnTo>
                  <a:lnTo>
                    <a:pt x="7999311" y="8298853"/>
                  </a:lnTo>
                  <a:lnTo>
                    <a:pt x="7999311" y="5651805"/>
                  </a:lnTo>
                  <a:close/>
                </a:path>
                <a:path w="15613380" h="8299450">
                  <a:moveTo>
                    <a:pt x="8616658" y="85280"/>
                  </a:moveTo>
                  <a:lnTo>
                    <a:pt x="8609952" y="52082"/>
                  </a:lnTo>
                  <a:lnTo>
                    <a:pt x="8591677" y="24968"/>
                  </a:lnTo>
                  <a:lnTo>
                    <a:pt x="8564575" y="6692"/>
                  </a:lnTo>
                  <a:lnTo>
                    <a:pt x="8531377" y="0"/>
                  </a:lnTo>
                  <a:lnTo>
                    <a:pt x="85293" y="0"/>
                  </a:lnTo>
                  <a:lnTo>
                    <a:pt x="52095" y="6692"/>
                  </a:lnTo>
                  <a:lnTo>
                    <a:pt x="24980" y="24968"/>
                  </a:lnTo>
                  <a:lnTo>
                    <a:pt x="6705" y="52082"/>
                  </a:lnTo>
                  <a:lnTo>
                    <a:pt x="0" y="85280"/>
                  </a:lnTo>
                  <a:lnTo>
                    <a:pt x="0" y="3070072"/>
                  </a:lnTo>
                  <a:lnTo>
                    <a:pt x="6705" y="3103270"/>
                  </a:lnTo>
                  <a:lnTo>
                    <a:pt x="24980" y="3130385"/>
                  </a:lnTo>
                  <a:lnTo>
                    <a:pt x="52095" y="3148660"/>
                  </a:lnTo>
                  <a:lnTo>
                    <a:pt x="85293" y="3155365"/>
                  </a:lnTo>
                  <a:lnTo>
                    <a:pt x="8531377" y="3155365"/>
                  </a:lnTo>
                  <a:lnTo>
                    <a:pt x="8564575" y="3148660"/>
                  </a:lnTo>
                  <a:lnTo>
                    <a:pt x="8591677" y="3130385"/>
                  </a:lnTo>
                  <a:lnTo>
                    <a:pt x="8609952" y="3103270"/>
                  </a:lnTo>
                  <a:lnTo>
                    <a:pt x="8616658" y="3070072"/>
                  </a:lnTo>
                  <a:lnTo>
                    <a:pt x="8616658" y="85280"/>
                  </a:lnTo>
                  <a:close/>
                </a:path>
                <a:path w="15613380" h="8299450">
                  <a:moveTo>
                    <a:pt x="11806288" y="4414456"/>
                  </a:moveTo>
                  <a:lnTo>
                    <a:pt x="11801818" y="4369295"/>
                  </a:lnTo>
                  <a:lnTo>
                    <a:pt x="11788750" y="4326293"/>
                  </a:lnTo>
                  <a:lnTo>
                    <a:pt x="11767579" y="4286631"/>
                  </a:lnTo>
                  <a:lnTo>
                    <a:pt x="11738813" y="4251541"/>
                  </a:lnTo>
                  <a:lnTo>
                    <a:pt x="11703710" y="4222762"/>
                  </a:lnTo>
                  <a:lnTo>
                    <a:pt x="11664061" y="4201591"/>
                  </a:lnTo>
                  <a:lnTo>
                    <a:pt x="11621046" y="4188523"/>
                  </a:lnTo>
                  <a:lnTo>
                    <a:pt x="11575898" y="4184053"/>
                  </a:lnTo>
                  <a:lnTo>
                    <a:pt x="8847049" y="4184053"/>
                  </a:lnTo>
                  <a:lnTo>
                    <a:pt x="8800617" y="4188739"/>
                  </a:lnTo>
                  <a:lnTo>
                    <a:pt x="8757374" y="4202163"/>
                  </a:lnTo>
                  <a:lnTo>
                    <a:pt x="8718245" y="4223410"/>
                  </a:lnTo>
                  <a:lnTo>
                    <a:pt x="8684146" y="4251541"/>
                  </a:lnTo>
                  <a:lnTo>
                    <a:pt x="8656002" y="4285640"/>
                  </a:lnTo>
                  <a:lnTo>
                    <a:pt x="8634768" y="4324769"/>
                  </a:lnTo>
                  <a:lnTo>
                    <a:pt x="8621344" y="4368025"/>
                  </a:lnTo>
                  <a:lnTo>
                    <a:pt x="8616658" y="4414456"/>
                  </a:lnTo>
                  <a:lnTo>
                    <a:pt x="8616658" y="8298853"/>
                  </a:lnTo>
                  <a:lnTo>
                    <a:pt x="11806288" y="8298853"/>
                  </a:lnTo>
                  <a:lnTo>
                    <a:pt x="11806288" y="4414456"/>
                  </a:lnTo>
                  <a:close/>
                </a:path>
                <a:path w="15613380" h="8299450">
                  <a:moveTo>
                    <a:pt x="15613266" y="3003816"/>
                  </a:moveTo>
                  <a:lnTo>
                    <a:pt x="15608796" y="2958668"/>
                  </a:lnTo>
                  <a:lnTo>
                    <a:pt x="15595727" y="2915653"/>
                  </a:lnTo>
                  <a:lnTo>
                    <a:pt x="15574556" y="2875991"/>
                  </a:lnTo>
                  <a:lnTo>
                    <a:pt x="15545778" y="2840901"/>
                  </a:lnTo>
                  <a:lnTo>
                    <a:pt x="15510688" y="2812135"/>
                  </a:lnTo>
                  <a:lnTo>
                    <a:pt x="15471039" y="2790964"/>
                  </a:lnTo>
                  <a:lnTo>
                    <a:pt x="15428024" y="2777896"/>
                  </a:lnTo>
                  <a:lnTo>
                    <a:pt x="15382863" y="2773426"/>
                  </a:lnTo>
                  <a:lnTo>
                    <a:pt x="12654026" y="2773426"/>
                  </a:lnTo>
                  <a:lnTo>
                    <a:pt x="12607595" y="2778099"/>
                  </a:lnTo>
                  <a:lnTo>
                    <a:pt x="12564351" y="2791536"/>
                  </a:lnTo>
                  <a:lnTo>
                    <a:pt x="12525210" y="2812770"/>
                  </a:lnTo>
                  <a:lnTo>
                    <a:pt x="12491110" y="2840901"/>
                  </a:lnTo>
                  <a:lnTo>
                    <a:pt x="12462980" y="2875000"/>
                  </a:lnTo>
                  <a:lnTo>
                    <a:pt x="12441733" y="2914142"/>
                  </a:lnTo>
                  <a:lnTo>
                    <a:pt x="12428309" y="2957385"/>
                  </a:lnTo>
                  <a:lnTo>
                    <a:pt x="12423635" y="3003816"/>
                  </a:lnTo>
                  <a:lnTo>
                    <a:pt x="12423635" y="8298853"/>
                  </a:lnTo>
                  <a:lnTo>
                    <a:pt x="15613266" y="8298853"/>
                  </a:lnTo>
                  <a:lnTo>
                    <a:pt x="15613266" y="3003816"/>
                  </a:lnTo>
                  <a:close/>
                </a:path>
              </a:pathLst>
            </a:custGeom>
            <a:solidFill>
              <a:srgbClr val="FFFFFF">
                <a:alpha val="8666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12067" y="2462043"/>
            <a:ext cx="4084320" cy="78168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4950" spc="-10"/>
              <a:t>CONCLUSION</a:t>
            </a:r>
            <a:endParaRPr sz="4950"/>
          </a:p>
        </p:txBody>
      </p:sp>
      <p:sp>
        <p:nvSpPr>
          <p:cNvPr id="6" name="object 6" descr=""/>
          <p:cNvSpPr txBox="1"/>
          <p:nvPr/>
        </p:nvSpPr>
        <p:spPr>
          <a:xfrm>
            <a:off x="2276635" y="3380281"/>
            <a:ext cx="7353934" cy="12668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>
              <a:lnSpc>
                <a:spcPct val="139200"/>
              </a:lnSpc>
              <a:spcBef>
                <a:spcPts val="95"/>
              </a:spcBef>
            </a:pP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The</a:t>
            </a:r>
            <a:r>
              <a:rPr dirty="0" sz="1950" spc="1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work</a:t>
            </a:r>
            <a:r>
              <a:rPr dirty="0" sz="1950" spc="1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conclusively</a:t>
            </a:r>
            <a:r>
              <a:rPr dirty="0" sz="1950" spc="1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empowers</a:t>
            </a:r>
            <a:r>
              <a:rPr dirty="0" sz="1950" spc="1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businesses</a:t>
            </a:r>
            <a:r>
              <a:rPr dirty="0" sz="1950" spc="1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with</a:t>
            </a:r>
            <a:r>
              <a:rPr dirty="0" sz="1950" spc="1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actionable</a:t>
            </a:r>
            <a:r>
              <a:rPr dirty="0" sz="1950" spc="1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 spc="-10">
                <a:solidFill>
                  <a:srgbClr val="040506"/>
                </a:solidFill>
                <a:latin typeface="Times New Roman"/>
                <a:cs typeface="Times New Roman"/>
              </a:rPr>
              <a:t>insights,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derived</a:t>
            </a:r>
            <a:r>
              <a:rPr dirty="0" sz="1950" spc="4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from</a:t>
            </a:r>
            <a:r>
              <a:rPr dirty="0" sz="1950" spc="4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machine</a:t>
            </a:r>
            <a:r>
              <a:rPr dirty="0" sz="1950" spc="4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learning</a:t>
            </a:r>
            <a:r>
              <a:rPr dirty="0" sz="1950" spc="4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models,</a:t>
            </a:r>
            <a:r>
              <a:rPr dirty="0" sz="1950" spc="4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to</a:t>
            </a:r>
            <a:r>
              <a:rPr dirty="0" sz="1950" spc="4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strategically</a:t>
            </a:r>
            <a:r>
              <a:rPr dirty="0" sz="1950" spc="4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mitigate</a:t>
            </a:r>
            <a:r>
              <a:rPr dirty="0" sz="1950" spc="40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1950" spc="-10">
                <a:solidFill>
                  <a:srgbClr val="040506"/>
                </a:solidFill>
                <a:latin typeface="Times New Roman"/>
                <a:cs typeface="Times New Roman"/>
              </a:rPr>
              <a:t>customer </a:t>
            </a:r>
            <a:r>
              <a:rPr dirty="0" sz="1950">
                <a:solidFill>
                  <a:srgbClr val="040506"/>
                </a:solidFill>
                <a:latin typeface="Times New Roman"/>
                <a:cs typeface="Times New Roman"/>
              </a:rPr>
              <a:t>churn and foster sustained </a:t>
            </a:r>
            <a:r>
              <a:rPr dirty="0" sz="1950" spc="-10">
                <a:solidFill>
                  <a:srgbClr val="040506"/>
                </a:solidFill>
                <a:latin typeface="Times New Roman"/>
                <a:cs typeface="Times New Roman"/>
              </a:rPr>
              <a:t>growth.</a:t>
            </a:r>
            <a:endParaRPr sz="1950">
              <a:latin typeface="Times New Roman"/>
              <a:cs typeface="Times New Roman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7456367" y="6038405"/>
            <a:ext cx="8830945" cy="3502025"/>
            <a:chOff x="7456367" y="6038405"/>
            <a:chExt cx="8830945" cy="3502025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56367" y="8212716"/>
              <a:ext cx="1105275" cy="1327296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81454" y="6896099"/>
              <a:ext cx="1152116" cy="146681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42209" y="6038405"/>
              <a:ext cx="1244551" cy="1262922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6936644" y="7679376"/>
            <a:ext cx="2162810" cy="3549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150">
                <a:solidFill>
                  <a:srgbClr val="040506"/>
                </a:solidFill>
                <a:latin typeface="Times New Roman"/>
                <a:cs typeface="Times New Roman"/>
              </a:rPr>
              <a:t>Actionable</a:t>
            </a:r>
            <a:r>
              <a:rPr dirty="0" sz="2150" spc="-4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2150" spc="-10">
                <a:solidFill>
                  <a:srgbClr val="040506"/>
                </a:solidFill>
                <a:latin typeface="Times New Roman"/>
                <a:cs typeface="Times New Roman"/>
              </a:rPr>
              <a:t>Insights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0942542" y="6443662"/>
            <a:ext cx="1828800" cy="3549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150">
                <a:solidFill>
                  <a:srgbClr val="040506"/>
                </a:solidFill>
                <a:latin typeface="Times New Roman"/>
                <a:cs typeface="Times New Roman"/>
              </a:rPr>
              <a:t>Business</a:t>
            </a:r>
            <a:r>
              <a:rPr dirty="0" sz="2150" spc="-45">
                <a:solidFill>
                  <a:srgbClr val="040506"/>
                </a:solidFill>
                <a:latin typeface="Times New Roman"/>
                <a:cs typeface="Times New Roman"/>
              </a:rPr>
              <a:t> </a:t>
            </a:r>
            <a:r>
              <a:rPr dirty="0" sz="2150" spc="-10">
                <a:solidFill>
                  <a:srgbClr val="040506"/>
                </a:solidFill>
                <a:latin typeface="Times New Roman"/>
                <a:cs typeface="Times New Roman"/>
              </a:rPr>
              <a:t>Impact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4692492" y="4956611"/>
            <a:ext cx="1944370" cy="9340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250825">
              <a:lnSpc>
                <a:spcPct val="138600"/>
              </a:lnSpc>
              <a:spcBef>
                <a:spcPts val="95"/>
              </a:spcBef>
            </a:pPr>
            <a:r>
              <a:rPr dirty="0" sz="2150" spc="-10">
                <a:solidFill>
                  <a:srgbClr val="040506"/>
                </a:solidFill>
                <a:latin typeface="Times New Roman"/>
                <a:cs typeface="Times New Roman"/>
              </a:rPr>
              <a:t>Empowering </a:t>
            </a:r>
            <a:r>
              <a:rPr dirty="0" sz="2150">
                <a:solidFill>
                  <a:srgbClr val="040506"/>
                </a:solidFill>
                <a:latin typeface="Times New Roman"/>
                <a:cs typeface="Times New Roman"/>
              </a:rPr>
              <a:t>Decision-</a:t>
            </a:r>
            <a:r>
              <a:rPr dirty="0" sz="2150" spc="-10">
                <a:solidFill>
                  <a:srgbClr val="040506"/>
                </a:solidFill>
                <a:latin typeface="Times New Roman"/>
                <a:cs typeface="Times New Roman"/>
              </a:rPr>
              <a:t>Making</a:t>
            </a:r>
            <a:endParaRPr sz="21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10286999"/>
                </a:lnTo>
                <a:close/>
              </a:path>
            </a:pathLst>
          </a:custGeom>
          <a:solidFill>
            <a:srgbClr val="F1F4F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7392650" cy="10287000"/>
            <a:chOff x="0" y="0"/>
            <a:chExt cx="17392650" cy="102870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69754" y="0"/>
              <a:ext cx="3441630" cy="1028699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585707" cy="10286999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867400" y="423411"/>
              <a:ext cx="11506200" cy="9144000"/>
            </a:xfrm>
            <a:custGeom>
              <a:avLst/>
              <a:gdLst/>
              <a:ahLst/>
              <a:cxnLst/>
              <a:rect l="l" t="t" r="r" b="b"/>
              <a:pathLst>
                <a:path w="11506200" h="9144000">
                  <a:moveTo>
                    <a:pt x="11415937" y="9143999"/>
                  </a:moveTo>
                  <a:lnTo>
                    <a:pt x="90262" y="9143999"/>
                  </a:lnTo>
                  <a:lnTo>
                    <a:pt x="72572" y="9142340"/>
                  </a:lnTo>
                  <a:lnTo>
                    <a:pt x="26437" y="9118934"/>
                  </a:lnTo>
                  <a:lnTo>
                    <a:pt x="1750" y="9075197"/>
                  </a:lnTo>
                  <a:lnTo>
                    <a:pt x="0" y="9058423"/>
                  </a:lnTo>
                  <a:lnTo>
                    <a:pt x="0" y="85576"/>
                  </a:lnTo>
                  <a:lnTo>
                    <a:pt x="15166" y="38100"/>
                  </a:lnTo>
                  <a:lnTo>
                    <a:pt x="55722" y="6514"/>
                  </a:lnTo>
                  <a:lnTo>
                    <a:pt x="90262" y="0"/>
                  </a:lnTo>
                  <a:lnTo>
                    <a:pt x="11415937" y="0"/>
                  </a:lnTo>
                  <a:lnTo>
                    <a:pt x="11466015" y="14378"/>
                  </a:lnTo>
                  <a:lnTo>
                    <a:pt x="11499329" y="52829"/>
                  </a:lnTo>
                  <a:lnTo>
                    <a:pt x="11506199" y="85576"/>
                  </a:lnTo>
                  <a:lnTo>
                    <a:pt x="11506199" y="9058423"/>
                  </a:lnTo>
                  <a:lnTo>
                    <a:pt x="11491035" y="9105902"/>
                  </a:lnTo>
                  <a:lnTo>
                    <a:pt x="11450479" y="9137486"/>
                  </a:lnTo>
                  <a:lnTo>
                    <a:pt x="11415937" y="9143999"/>
                  </a:lnTo>
                  <a:close/>
                </a:path>
              </a:pathLst>
            </a:custGeom>
            <a:solidFill>
              <a:srgbClr val="FFFFFF">
                <a:alpha val="58822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867400" y="423411"/>
              <a:ext cx="11506200" cy="9144000"/>
            </a:xfrm>
            <a:custGeom>
              <a:avLst/>
              <a:gdLst/>
              <a:ahLst/>
              <a:cxnLst/>
              <a:rect l="l" t="t" r="r" b="b"/>
              <a:pathLst>
                <a:path w="11506200" h="9144000">
                  <a:moveTo>
                    <a:pt x="90262" y="0"/>
                  </a:moveTo>
                  <a:lnTo>
                    <a:pt x="11415937" y="0"/>
                  </a:lnTo>
                  <a:lnTo>
                    <a:pt x="11433628" y="1659"/>
                  </a:lnTo>
                  <a:lnTo>
                    <a:pt x="11479762" y="25064"/>
                  </a:lnTo>
                  <a:lnTo>
                    <a:pt x="11504449" y="68804"/>
                  </a:lnTo>
                  <a:lnTo>
                    <a:pt x="11506199" y="85576"/>
                  </a:lnTo>
                  <a:lnTo>
                    <a:pt x="11506199" y="9058423"/>
                  </a:lnTo>
                  <a:lnTo>
                    <a:pt x="11491035" y="9105902"/>
                  </a:lnTo>
                  <a:lnTo>
                    <a:pt x="11450479" y="9137486"/>
                  </a:lnTo>
                  <a:lnTo>
                    <a:pt x="11415937" y="9143999"/>
                  </a:lnTo>
                  <a:lnTo>
                    <a:pt x="90262" y="9143999"/>
                  </a:lnTo>
                  <a:lnTo>
                    <a:pt x="40186" y="9129622"/>
                  </a:lnTo>
                  <a:lnTo>
                    <a:pt x="6871" y="9091173"/>
                  </a:lnTo>
                  <a:lnTo>
                    <a:pt x="0" y="9058423"/>
                  </a:lnTo>
                  <a:lnTo>
                    <a:pt x="0" y="85576"/>
                  </a:lnTo>
                  <a:lnTo>
                    <a:pt x="15166" y="38100"/>
                  </a:lnTo>
                  <a:lnTo>
                    <a:pt x="55722" y="6514"/>
                  </a:lnTo>
                  <a:lnTo>
                    <a:pt x="90262" y="0"/>
                  </a:lnTo>
                  <a:close/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15711" y="3767998"/>
              <a:ext cx="399175" cy="39917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15711" y="4896724"/>
              <a:ext cx="399175" cy="39917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15711" y="7079789"/>
              <a:ext cx="399175" cy="39917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15711" y="8208516"/>
              <a:ext cx="399175" cy="399175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8697048" y="1370162"/>
            <a:ext cx="3508375" cy="830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OUR</a:t>
            </a:r>
            <a:r>
              <a:rPr dirty="0" spc="-20"/>
              <a:t> TEAM</a:t>
            </a:r>
          </a:p>
        </p:txBody>
      </p:sp>
      <p:sp>
        <p:nvSpPr>
          <p:cNvPr id="13" name="object 13" descr=""/>
          <p:cNvSpPr txBox="1"/>
          <p:nvPr/>
        </p:nvSpPr>
        <p:spPr>
          <a:xfrm>
            <a:off x="10439533" y="4276794"/>
            <a:ext cx="2521585" cy="3409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u="heavy" sz="205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8"/>
              </a:rPr>
              <a:t>soham-paul-</a:t>
            </a:r>
            <a:r>
              <a:rPr dirty="0" u="heavy" sz="205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8"/>
              </a:rPr>
              <a:t>96889019b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9890311" y="2387640"/>
            <a:ext cx="4028440" cy="1710055"/>
          </a:xfrm>
          <a:prstGeom prst="rect">
            <a:avLst/>
          </a:prstGeom>
        </p:spPr>
        <p:txBody>
          <a:bodyPr wrap="square" lIns="0" tIns="10350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815"/>
              </a:spcBef>
            </a:pPr>
            <a:r>
              <a:rPr dirty="0" sz="2400" b="1">
                <a:solidFill>
                  <a:srgbClr val="010101"/>
                </a:solidFill>
                <a:latin typeface="Times New Roman"/>
                <a:cs typeface="Times New Roman"/>
              </a:rPr>
              <a:t>Soham </a:t>
            </a:r>
            <a:r>
              <a:rPr dirty="0" sz="2400" spc="-20" b="1">
                <a:solidFill>
                  <a:srgbClr val="010101"/>
                </a:solidFill>
                <a:latin typeface="Times New Roman"/>
                <a:cs typeface="Times New Roman"/>
              </a:rPr>
              <a:t>Paul</a:t>
            </a:r>
            <a:endParaRPr sz="2400">
              <a:latin typeface="Times New Roman"/>
              <a:cs typeface="Times New Roman"/>
            </a:endParaRPr>
          </a:p>
          <a:p>
            <a:pPr marL="51435">
              <a:lnSpc>
                <a:spcPct val="100000"/>
              </a:lnSpc>
              <a:spcBef>
                <a:spcPts val="600"/>
              </a:spcBef>
            </a:pPr>
            <a:r>
              <a:rPr dirty="0" sz="2050">
                <a:solidFill>
                  <a:srgbClr val="010101"/>
                </a:solidFill>
                <a:latin typeface="Times New Roman"/>
                <a:cs typeface="Times New Roman"/>
              </a:rPr>
              <a:t>2</a:t>
            </a:r>
            <a:r>
              <a:rPr dirty="0" baseline="30864" sz="2025">
                <a:solidFill>
                  <a:srgbClr val="010101"/>
                </a:solidFill>
                <a:latin typeface="Times New Roman"/>
                <a:cs typeface="Times New Roman"/>
              </a:rPr>
              <a:t>nd</a:t>
            </a:r>
            <a:r>
              <a:rPr dirty="0" baseline="30864" sz="2025" spc="24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2050">
                <a:solidFill>
                  <a:srgbClr val="010101"/>
                </a:solidFill>
                <a:latin typeface="Times New Roman"/>
                <a:cs typeface="Times New Roman"/>
              </a:rPr>
              <a:t>Year</a:t>
            </a:r>
            <a:r>
              <a:rPr dirty="0" sz="2050" spc="1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2050" spc="-10">
                <a:solidFill>
                  <a:srgbClr val="010101"/>
                </a:solidFill>
                <a:latin typeface="Times New Roman"/>
                <a:cs typeface="Times New Roman"/>
              </a:rPr>
              <a:t>MS-</a:t>
            </a:r>
            <a:r>
              <a:rPr dirty="0" sz="2050">
                <a:solidFill>
                  <a:srgbClr val="010101"/>
                </a:solidFill>
                <a:latin typeface="Times New Roman"/>
                <a:cs typeface="Times New Roman"/>
              </a:rPr>
              <a:t>QMS</a:t>
            </a:r>
            <a:r>
              <a:rPr dirty="0" sz="2050" spc="5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2050" spc="-10">
                <a:solidFill>
                  <a:srgbClr val="010101"/>
                </a:solidFill>
                <a:latin typeface="Times New Roman"/>
                <a:cs typeface="Times New Roman"/>
              </a:rPr>
              <a:t>Student</a:t>
            </a:r>
            <a:endParaRPr sz="2050">
              <a:latin typeface="Times New Roman"/>
              <a:cs typeface="Times New Roman"/>
            </a:endParaRPr>
          </a:p>
          <a:p>
            <a:pPr marL="51435">
              <a:lnSpc>
                <a:spcPct val="100000"/>
              </a:lnSpc>
              <a:spcBef>
                <a:spcPts val="820"/>
              </a:spcBef>
            </a:pPr>
            <a:r>
              <a:rPr dirty="0" sz="2050">
                <a:solidFill>
                  <a:srgbClr val="010101"/>
                </a:solidFill>
                <a:latin typeface="Times New Roman"/>
                <a:cs typeface="Times New Roman"/>
              </a:rPr>
              <a:t>Indian</a:t>
            </a:r>
            <a:r>
              <a:rPr dirty="0" sz="2050" spc="-5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2050" spc="-10">
                <a:solidFill>
                  <a:srgbClr val="010101"/>
                </a:solidFill>
                <a:latin typeface="Times New Roman"/>
                <a:cs typeface="Times New Roman"/>
              </a:rPr>
              <a:t>Statistical</a:t>
            </a:r>
            <a:r>
              <a:rPr dirty="0" sz="2050" spc="-55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2050">
                <a:solidFill>
                  <a:srgbClr val="010101"/>
                </a:solidFill>
                <a:latin typeface="Times New Roman"/>
                <a:cs typeface="Times New Roman"/>
              </a:rPr>
              <a:t>Institute,</a:t>
            </a:r>
            <a:r>
              <a:rPr dirty="0" sz="2050" spc="-5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2050" spc="-10">
                <a:solidFill>
                  <a:srgbClr val="010101"/>
                </a:solidFill>
                <a:latin typeface="Times New Roman"/>
                <a:cs typeface="Times New Roman"/>
              </a:rPr>
              <a:t>Hyderabad</a:t>
            </a:r>
            <a:endParaRPr sz="2050">
              <a:latin typeface="Times New Roman"/>
              <a:cs typeface="Times New Roman"/>
            </a:endParaRPr>
          </a:p>
          <a:p>
            <a:pPr marL="561340">
              <a:lnSpc>
                <a:spcPct val="100000"/>
              </a:lnSpc>
              <a:spcBef>
                <a:spcPts val="860"/>
              </a:spcBef>
            </a:pPr>
            <a:r>
              <a:rPr dirty="0" sz="2050">
                <a:latin typeface="Times New Roman"/>
                <a:cs typeface="Times New Roman"/>
              </a:rPr>
              <a:t>+91</a:t>
            </a:r>
            <a:r>
              <a:rPr dirty="0" sz="2050" spc="15">
                <a:latin typeface="Times New Roman"/>
                <a:cs typeface="Times New Roman"/>
              </a:rPr>
              <a:t> </a:t>
            </a:r>
            <a:r>
              <a:rPr dirty="0" sz="2050">
                <a:latin typeface="Times New Roman"/>
                <a:cs typeface="Times New Roman"/>
              </a:rPr>
              <a:t>93303</a:t>
            </a:r>
            <a:r>
              <a:rPr dirty="0" sz="2050" spc="15">
                <a:latin typeface="Times New Roman"/>
                <a:cs typeface="Times New Roman"/>
              </a:rPr>
              <a:t> </a:t>
            </a:r>
            <a:r>
              <a:rPr dirty="0" sz="2050" spc="-10">
                <a:latin typeface="Times New Roman"/>
                <a:cs typeface="Times New Roman"/>
              </a:rPr>
              <a:t>87993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0439533" y="7588587"/>
            <a:ext cx="2550160" cy="3409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u="heavy" sz="205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9"/>
              </a:rPr>
              <a:t>anirban-dey-</a:t>
            </a:r>
            <a:r>
              <a:rPr dirty="0" u="heavy" sz="205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9"/>
              </a:rPr>
              <a:t>26b081260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0439533" y="8212211"/>
            <a:ext cx="1527810" cy="3409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50">
                <a:latin typeface="Times New Roman"/>
                <a:cs typeface="Times New Roman"/>
              </a:rPr>
              <a:t>Kolkata, </a:t>
            </a:r>
            <a:r>
              <a:rPr dirty="0" sz="2050" spc="-10">
                <a:latin typeface="Times New Roman"/>
                <a:cs typeface="Times New Roman"/>
              </a:rPr>
              <a:t>India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9864911" y="4900419"/>
            <a:ext cx="5674360" cy="250888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586740">
              <a:lnSpc>
                <a:spcPct val="100000"/>
              </a:lnSpc>
              <a:spcBef>
                <a:spcPts val="120"/>
              </a:spcBef>
            </a:pPr>
            <a:r>
              <a:rPr dirty="0" sz="2050">
                <a:latin typeface="Times New Roman"/>
                <a:cs typeface="Times New Roman"/>
              </a:rPr>
              <a:t>Hyderabad, </a:t>
            </a:r>
            <a:r>
              <a:rPr dirty="0" sz="2050" spc="-10">
                <a:latin typeface="Times New Roman"/>
                <a:cs typeface="Times New Roman"/>
              </a:rPr>
              <a:t>India</a:t>
            </a:r>
            <a:endParaRPr sz="20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35"/>
              </a:spcBef>
            </a:pPr>
            <a:endParaRPr sz="205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</a:pPr>
            <a:r>
              <a:rPr dirty="0" sz="2400" b="1">
                <a:solidFill>
                  <a:srgbClr val="010101"/>
                </a:solidFill>
                <a:latin typeface="Times New Roman"/>
                <a:cs typeface="Times New Roman"/>
              </a:rPr>
              <a:t>Anirban</a:t>
            </a:r>
            <a:r>
              <a:rPr dirty="0" sz="2400" spc="-30" b="1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2400" spc="-25" b="1">
                <a:solidFill>
                  <a:srgbClr val="010101"/>
                </a:solidFill>
                <a:latin typeface="Times New Roman"/>
                <a:cs typeface="Times New Roman"/>
              </a:rPr>
              <a:t>Dey</a:t>
            </a:r>
            <a:endParaRPr sz="2400">
              <a:latin typeface="Times New Roman"/>
              <a:cs typeface="Times New Roman"/>
            </a:endParaRPr>
          </a:p>
          <a:p>
            <a:pPr marL="76835">
              <a:lnSpc>
                <a:spcPct val="100000"/>
              </a:lnSpc>
              <a:spcBef>
                <a:spcPts val="980"/>
              </a:spcBef>
            </a:pPr>
            <a:r>
              <a:rPr dirty="0" sz="2050">
                <a:solidFill>
                  <a:srgbClr val="010101"/>
                </a:solidFill>
                <a:latin typeface="Times New Roman"/>
                <a:cs typeface="Times New Roman"/>
              </a:rPr>
              <a:t>2</a:t>
            </a:r>
            <a:r>
              <a:rPr dirty="0" baseline="30864" sz="2025">
                <a:solidFill>
                  <a:srgbClr val="010101"/>
                </a:solidFill>
                <a:latin typeface="Times New Roman"/>
                <a:cs typeface="Times New Roman"/>
              </a:rPr>
              <a:t>nd</a:t>
            </a:r>
            <a:r>
              <a:rPr dirty="0" baseline="30864" sz="2025" spc="247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2050">
                <a:solidFill>
                  <a:srgbClr val="010101"/>
                </a:solidFill>
                <a:latin typeface="Times New Roman"/>
                <a:cs typeface="Times New Roman"/>
              </a:rPr>
              <a:t>Year</a:t>
            </a:r>
            <a:r>
              <a:rPr dirty="0" sz="2050" spc="-5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2050">
                <a:solidFill>
                  <a:srgbClr val="010101"/>
                </a:solidFill>
                <a:latin typeface="Times New Roman"/>
                <a:cs typeface="Times New Roman"/>
              </a:rPr>
              <a:t>MSc</a:t>
            </a:r>
            <a:r>
              <a:rPr dirty="0" sz="2050" spc="-5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2050">
                <a:solidFill>
                  <a:srgbClr val="010101"/>
                </a:solidFill>
                <a:latin typeface="Times New Roman"/>
                <a:cs typeface="Times New Roman"/>
              </a:rPr>
              <a:t>BDA</a:t>
            </a:r>
            <a:r>
              <a:rPr dirty="0" sz="2050" spc="-5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2050" spc="-10">
                <a:solidFill>
                  <a:srgbClr val="010101"/>
                </a:solidFill>
                <a:latin typeface="Times New Roman"/>
                <a:cs typeface="Times New Roman"/>
              </a:rPr>
              <a:t>Student</a:t>
            </a:r>
            <a:endParaRPr sz="2050">
              <a:latin typeface="Times New Roman"/>
              <a:cs typeface="Times New Roman"/>
            </a:endParaRPr>
          </a:p>
          <a:p>
            <a:pPr marL="76835">
              <a:lnSpc>
                <a:spcPct val="100000"/>
              </a:lnSpc>
              <a:spcBef>
                <a:spcPts val="820"/>
              </a:spcBef>
            </a:pPr>
            <a:r>
              <a:rPr dirty="0" sz="2050">
                <a:solidFill>
                  <a:srgbClr val="010101"/>
                </a:solidFill>
                <a:latin typeface="Times New Roman"/>
                <a:cs typeface="Times New Roman"/>
              </a:rPr>
              <a:t>RKM</a:t>
            </a:r>
            <a:r>
              <a:rPr dirty="0" sz="2050" spc="-4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2050">
                <a:solidFill>
                  <a:srgbClr val="010101"/>
                </a:solidFill>
                <a:latin typeface="Times New Roman"/>
                <a:cs typeface="Times New Roman"/>
              </a:rPr>
              <a:t>Vivekananda</a:t>
            </a:r>
            <a:r>
              <a:rPr dirty="0" sz="2050" spc="-45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2050" spc="-10">
                <a:solidFill>
                  <a:srgbClr val="010101"/>
                </a:solidFill>
                <a:latin typeface="Times New Roman"/>
                <a:cs typeface="Times New Roman"/>
              </a:rPr>
              <a:t>Educational</a:t>
            </a:r>
            <a:r>
              <a:rPr dirty="0" sz="2050" spc="-4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2050">
                <a:solidFill>
                  <a:srgbClr val="010101"/>
                </a:solidFill>
                <a:latin typeface="Times New Roman"/>
                <a:cs typeface="Times New Roman"/>
              </a:rPr>
              <a:t>&amp;</a:t>
            </a:r>
            <a:r>
              <a:rPr dirty="0" sz="2050" spc="-45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2050">
                <a:solidFill>
                  <a:srgbClr val="010101"/>
                </a:solidFill>
                <a:latin typeface="Times New Roman"/>
                <a:cs typeface="Times New Roman"/>
              </a:rPr>
              <a:t>Research</a:t>
            </a:r>
            <a:r>
              <a:rPr dirty="0" sz="2050" spc="-35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2050" spc="-10">
                <a:solidFill>
                  <a:srgbClr val="010101"/>
                </a:solidFill>
                <a:latin typeface="Times New Roman"/>
                <a:cs typeface="Times New Roman"/>
              </a:rPr>
              <a:t>Institute</a:t>
            </a:r>
            <a:endParaRPr sz="2050">
              <a:latin typeface="Times New Roman"/>
              <a:cs typeface="Times New Roman"/>
            </a:endParaRPr>
          </a:p>
          <a:p>
            <a:pPr marL="586740">
              <a:lnSpc>
                <a:spcPct val="100000"/>
              </a:lnSpc>
              <a:spcBef>
                <a:spcPts val="615"/>
              </a:spcBef>
            </a:pPr>
            <a:r>
              <a:rPr dirty="0" sz="2050">
                <a:latin typeface="Times New Roman"/>
                <a:cs typeface="Times New Roman"/>
              </a:rPr>
              <a:t>+91</a:t>
            </a:r>
            <a:r>
              <a:rPr dirty="0" sz="2050" spc="15">
                <a:latin typeface="Times New Roman"/>
                <a:cs typeface="Times New Roman"/>
              </a:rPr>
              <a:t> </a:t>
            </a:r>
            <a:r>
              <a:rPr dirty="0" sz="2050">
                <a:latin typeface="Times New Roman"/>
                <a:cs typeface="Times New Roman"/>
              </a:rPr>
              <a:t>91635</a:t>
            </a:r>
            <a:r>
              <a:rPr dirty="0" sz="2050" spc="15">
                <a:latin typeface="Times New Roman"/>
                <a:cs typeface="Times New Roman"/>
              </a:rPr>
              <a:t> </a:t>
            </a:r>
            <a:r>
              <a:rPr dirty="0" sz="2050" spc="-10">
                <a:latin typeface="Times New Roman"/>
                <a:cs typeface="Times New Roman"/>
              </a:rPr>
              <a:t>68623</a:t>
            </a:r>
            <a:endParaRPr sz="2050">
              <a:latin typeface="Times New Roman"/>
              <a:cs typeface="Times New Roman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6964064" y="2570718"/>
            <a:ext cx="3347085" cy="6101080"/>
            <a:chOff x="6964064" y="2570718"/>
            <a:chExt cx="3347085" cy="6101080"/>
          </a:xfrm>
        </p:grpSpPr>
        <p:pic>
          <p:nvPicPr>
            <p:cNvPr id="19" name="object 1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27564" y="5946012"/>
              <a:ext cx="2649413" cy="2661679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6995814" y="5914262"/>
              <a:ext cx="2713355" cy="2725420"/>
            </a:xfrm>
            <a:custGeom>
              <a:avLst/>
              <a:gdLst/>
              <a:ahLst/>
              <a:cxnLst/>
              <a:rect l="l" t="t" r="r" b="b"/>
              <a:pathLst>
                <a:path w="2713354" h="2725420">
                  <a:moveTo>
                    <a:pt x="0" y="1362590"/>
                  </a:moveTo>
                  <a:lnTo>
                    <a:pt x="820" y="1314754"/>
                  </a:lnTo>
                  <a:lnTo>
                    <a:pt x="3263" y="1267331"/>
                  </a:lnTo>
                  <a:lnTo>
                    <a:pt x="7301" y="1220350"/>
                  </a:lnTo>
                  <a:lnTo>
                    <a:pt x="12909" y="1173837"/>
                  </a:lnTo>
                  <a:lnTo>
                    <a:pt x="20058" y="1127819"/>
                  </a:lnTo>
                  <a:lnTo>
                    <a:pt x="28723" y="1082323"/>
                  </a:lnTo>
                  <a:lnTo>
                    <a:pt x="38876" y="1037376"/>
                  </a:lnTo>
                  <a:lnTo>
                    <a:pt x="50489" y="993006"/>
                  </a:lnTo>
                  <a:lnTo>
                    <a:pt x="63538" y="949238"/>
                  </a:lnTo>
                  <a:lnTo>
                    <a:pt x="77993" y="906101"/>
                  </a:lnTo>
                  <a:lnTo>
                    <a:pt x="93830" y="863621"/>
                  </a:lnTo>
                  <a:lnTo>
                    <a:pt x="111019" y="821825"/>
                  </a:lnTo>
                  <a:lnTo>
                    <a:pt x="129536" y="780740"/>
                  </a:lnTo>
                  <a:lnTo>
                    <a:pt x="149353" y="740394"/>
                  </a:lnTo>
                  <a:lnTo>
                    <a:pt x="170442" y="700813"/>
                  </a:lnTo>
                  <a:lnTo>
                    <a:pt x="192777" y="662025"/>
                  </a:lnTo>
                  <a:lnTo>
                    <a:pt x="216332" y="624055"/>
                  </a:lnTo>
                  <a:lnTo>
                    <a:pt x="241079" y="586932"/>
                  </a:lnTo>
                  <a:lnTo>
                    <a:pt x="266991" y="550683"/>
                  </a:lnTo>
                  <a:lnTo>
                    <a:pt x="294042" y="515334"/>
                  </a:lnTo>
                  <a:lnTo>
                    <a:pt x="322204" y="480912"/>
                  </a:lnTo>
                  <a:lnTo>
                    <a:pt x="351451" y="447445"/>
                  </a:lnTo>
                  <a:lnTo>
                    <a:pt x="381756" y="414959"/>
                  </a:lnTo>
                  <a:lnTo>
                    <a:pt x="413091" y="383482"/>
                  </a:lnTo>
                  <a:lnTo>
                    <a:pt x="445431" y="353040"/>
                  </a:lnTo>
                  <a:lnTo>
                    <a:pt x="478747" y="323661"/>
                  </a:lnTo>
                  <a:lnTo>
                    <a:pt x="513014" y="295372"/>
                  </a:lnTo>
                  <a:lnTo>
                    <a:pt x="548204" y="268199"/>
                  </a:lnTo>
                  <a:lnTo>
                    <a:pt x="584290" y="242169"/>
                  </a:lnTo>
                  <a:lnTo>
                    <a:pt x="621246" y="217310"/>
                  </a:lnTo>
                  <a:lnTo>
                    <a:pt x="659044" y="193649"/>
                  </a:lnTo>
                  <a:lnTo>
                    <a:pt x="697658" y="171213"/>
                  </a:lnTo>
                  <a:lnTo>
                    <a:pt x="737061" y="150028"/>
                  </a:lnTo>
                  <a:lnTo>
                    <a:pt x="777226" y="130122"/>
                  </a:lnTo>
                  <a:lnTo>
                    <a:pt x="818125" y="111522"/>
                  </a:lnTo>
                  <a:lnTo>
                    <a:pt x="859733" y="94254"/>
                  </a:lnTo>
                  <a:lnTo>
                    <a:pt x="902022" y="78346"/>
                  </a:lnTo>
                  <a:lnTo>
                    <a:pt x="944965" y="63825"/>
                  </a:lnTo>
                  <a:lnTo>
                    <a:pt x="988535" y="50718"/>
                  </a:lnTo>
                  <a:lnTo>
                    <a:pt x="1032706" y="39051"/>
                  </a:lnTo>
                  <a:lnTo>
                    <a:pt x="1077451" y="28853"/>
                  </a:lnTo>
                  <a:lnTo>
                    <a:pt x="1122742" y="20149"/>
                  </a:lnTo>
                  <a:lnTo>
                    <a:pt x="1168553" y="12967"/>
                  </a:lnTo>
                  <a:lnTo>
                    <a:pt x="1214857" y="7334"/>
                  </a:lnTo>
                  <a:lnTo>
                    <a:pt x="1261627" y="3277"/>
                  </a:lnTo>
                  <a:lnTo>
                    <a:pt x="1308835" y="823"/>
                  </a:lnTo>
                  <a:lnTo>
                    <a:pt x="1356456" y="0"/>
                  </a:lnTo>
                  <a:lnTo>
                    <a:pt x="1405416" y="886"/>
                  </a:lnTo>
                  <a:lnTo>
                    <a:pt x="1454149" y="3535"/>
                  </a:lnTo>
                  <a:lnTo>
                    <a:pt x="1502614" y="7928"/>
                  </a:lnTo>
                  <a:lnTo>
                    <a:pt x="1550769" y="14047"/>
                  </a:lnTo>
                  <a:lnTo>
                    <a:pt x="1598570" y="21874"/>
                  </a:lnTo>
                  <a:lnTo>
                    <a:pt x="1645974" y="31393"/>
                  </a:lnTo>
                  <a:lnTo>
                    <a:pt x="1692939" y="42584"/>
                  </a:lnTo>
                  <a:lnTo>
                    <a:pt x="1739422" y="55430"/>
                  </a:lnTo>
                  <a:lnTo>
                    <a:pt x="1785380" y="69913"/>
                  </a:lnTo>
                  <a:lnTo>
                    <a:pt x="1830770" y="86016"/>
                  </a:lnTo>
                  <a:lnTo>
                    <a:pt x="1875550" y="103721"/>
                  </a:lnTo>
                  <a:lnTo>
                    <a:pt x="1919677" y="123009"/>
                  </a:lnTo>
                  <a:lnTo>
                    <a:pt x="1963108" y="143864"/>
                  </a:lnTo>
                  <a:lnTo>
                    <a:pt x="2005801" y="166266"/>
                  </a:lnTo>
                  <a:lnTo>
                    <a:pt x="2047712" y="190200"/>
                  </a:lnTo>
                  <a:lnTo>
                    <a:pt x="2088799" y="215646"/>
                  </a:lnTo>
                  <a:lnTo>
                    <a:pt x="2129019" y="242587"/>
                  </a:lnTo>
                  <a:lnTo>
                    <a:pt x="2168329" y="271005"/>
                  </a:lnTo>
                  <a:lnTo>
                    <a:pt x="2206686" y="300883"/>
                  </a:lnTo>
                  <a:lnTo>
                    <a:pt x="2244049" y="332202"/>
                  </a:lnTo>
                  <a:lnTo>
                    <a:pt x="2280373" y="364944"/>
                  </a:lnTo>
                  <a:lnTo>
                    <a:pt x="2315617" y="399093"/>
                  </a:lnTo>
                  <a:lnTo>
                    <a:pt x="2349612" y="434496"/>
                  </a:lnTo>
                  <a:lnTo>
                    <a:pt x="2382207" y="470984"/>
                  </a:lnTo>
                  <a:lnTo>
                    <a:pt x="2413385" y="508516"/>
                  </a:lnTo>
                  <a:lnTo>
                    <a:pt x="2443128" y="547047"/>
                  </a:lnTo>
                  <a:lnTo>
                    <a:pt x="2471418" y="586535"/>
                  </a:lnTo>
                  <a:lnTo>
                    <a:pt x="2498238" y="626936"/>
                  </a:lnTo>
                  <a:lnTo>
                    <a:pt x="2523569" y="668209"/>
                  </a:lnTo>
                  <a:lnTo>
                    <a:pt x="2547395" y="710309"/>
                  </a:lnTo>
                  <a:lnTo>
                    <a:pt x="2569697" y="753195"/>
                  </a:lnTo>
                  <a:lnTo>
                    <a:pt x="2590458" y="796822"/>
                  </a:lnTo>
                  <a:lnTo>
                    <a:pt x="2609659" y="841149"/>
                  </a:lnTo>
                  <a:lnTo>
                    <a:pt x="2627284" y="886131"/>
                  </a:lnTo>
                  <a:lnTo>
                    <a:pt x="2643315" y="931727"/>
                  </a:lnTo>
                  <a:lnTo>
                    <a:pt x="2657733" y="977893"/>
                  </a:lnTo>
                  <a:lnTo>
                    <a:pt x="2670521" y="1024586"/>
                  </a:lnTo>
                  <a:lnTo>
                    <a:pt x="2681662" y="1071763"/>
                  </a:lnTo>
                  <a:lnTo>
                    <a:pt x="2691137" y="1119382"/>
                  </a:lnTo>
                  <a:lnTo>
                    <a:pt x="2698929" y="1167399"/>
                  </a:lnTo>
                  <a:lnTo>
                    <a:pt x="2705021" y="1215771"/>
                  </a:lnTo>
                  <a:lnTo>
                    <a:pt x="2709394" y="1264455"/>
                  </a:lnTo>
                  <a:lnTo>
                    <a:pt x="2712031" y="1313409"/>
                  </a:lnTo>
                  <a:lnTo>
                    <a:pt x="2712913" y="1362590"/>
                  </a:lnTo>
                  <a:lnTo>
                    <a:pt x="2712093" y="1410426"/>
                  </a:lnTo>
                  <a:lnTo>
                    <a:pt x="2709650" y="1457849"/>
                  </a:lnTo>
                  <a:lnTo>
                    <a:pt x="2705612" y="1504830"/>
                  </a:lnTo>
                  <a:lnTo>
                    <a:pt x="2700004" y="1551343"/>
                  </a:lnTo>
                  <a:lnTo>
                    <a:pt x="2692855" y="1597361"/>
                  </a:lnTo>
                  <a:lnTo>
                    <a:pt x="2684190" y="1642857"/>
                  </a:lnTo>
                  <a:lnTo>
                    <a:pt x="2674037" y="1687804"/>
                  </a:lnTo>
                  <a:lnTo>
                    <a:pt x="2662424" y="1732174"/>
                  </a:lnTo>
                  <a:lnTo>
                    <a:pt x="2649375" y="1775942"/>
                  </a:lnTo>
                  <a:lnTo>
                    <a:pt x="2634920" y="1819079"/>
                  </a:lnTo>
                  <a:lnTo>
                    <a:pt x="2619083" y="1861559"/>
                  </a:lnTo>
                  <a:lnTo>
                    <a:pt x="2601894" y="1903355"/>
                  </a:lnTo>
                  <a:lnTo>
                    <a:pt x="2583377" y="1944439"/>
                  </a:lnTo>
                  <a:lnTo>
                    <a:pt x="2563560" y="1984785"/>
                  </a:lnTo>
                  <a:lnTo>
                    <a:pt x="2542471" y="2024366"/>
                  </a:lnTo>
                  <a:lnTo>
                    <a:pt x="2520136" y="2063155"/>
                  </a:lnTo>
                  <a:lnTo>
                    <a:pt x="2496581" y="2101124"/>
                  </a:lnTo>
                  <a:lnTo>
                    <a:pt x="2471834" y="2138247"/>
                  </a:lnTo>
                  <a:lnTo>
                    <a:pt x="2445922" y="2174497"/>
                  </a:lnTo>
                  <a:lnTo>
                    <a:pt x="2418871" y="2209846"/>
                  </a:lnTo>
                  <a:lnTo>
                    <a:pt x="2390709" y="2244267"/>
                  </a:lnTo>
                  <a:lnTo>
                    <a:pt x="2361462" y="2277734"/>
                  </a:lnTo>
                  <a:lnTo>
                    <a:pt x="2331157" y="2310220"/>
                  </a:lnTo>
                  <a:lnTo>
                    <a:pt x="2299822" y="2341697"/>
                  </a:lnTo>
                  <a:lnTo>
                    <a:pt x="2267482" y="2372139"/>
                  </a:lnTo>
                  <a:lnTo>
                    <a:pt x="2234166" y="2401518"/>
                  </a:lnTo>
                  <a:lnTo>
                    <a:pt x="2199899" y="2429808"/>
                  </a:lnTo>
                  <a:lnTo>
                    <a:pt x="2164709" y="2456981"/>
                  </a:lnTo>
                  <a:lnTo>
                    <a:pt x="2128623" y="2483010"/>
                  </a:lnTo>
                  <a:lnTo>
                    <a:pt x="2091667" y="2507869"/>
                  </a:lnTo>
                  <a:lnTo>
                    <a:pt x="2053869" y="2531530"/>
                  </a:lnTo>
                  <a:lnTo>
                    <a:pt x="2015255" y="2553967"/>
                  </a:lnTo>
                  <a:lnTo>
                    <a:pt x="1975852" y="2575152"/>
                  </a:lnTo>
                  <a:lnTo>
                    <a:pt x="1935687" y="2595058"/>
                  </a:lnTo>
                  <a:lnTo>
                    <a:pt x="1894788" y="2613658"/>
                  </a:lnTo>
                  <a:lnTo>
                    <a:pt x="1853180" y="2630926"/>
                  </a:lnTo>
                  <a:lnTo>
                    <a:pt x="1810891" y="2646833"/>
                  </a:lnTo>
                  <a:lnTo>
                    <a:pt x="1767948" y="2661355"/>
                  </a:lnTo>
                  <a:lnTo>
                    <a:pt x="1724378" y="2674462"/>
                  </a:lnTo>
                  <a:lnTo>
                    <a:pt x="1680207" y="2686128"/>
                  </a:lnTo>
                  <a:lnTo>
                    <a:pt x="1635462" y="2696327"/>
                  </a:lnTo>
                  <a:lnTo>
                    <a:pt x="1590171" y="2705030"/>
                  </a:lnTo>
                  <a:lnTo>
                    <a:pt x="1544360" y="2712212"/>
                  </a:lnTo>
                  <a:lnTo>
                    <a:pt x="1498056" y="2717845"/>
                  </a:lnTo>
                  <a:lnTo>
                    <a:pt x="1451286" y="2721902"/>
                  </a:lnTo>
                  <a:lnTo>
                    <a:pt x="1404078" y="2724356"/>
                  </a:lnTo>
                  <a:lnTo>
                    <a:pt x="1356456" y="2725180"/>
                  </a:lnTo>
                  <a:lnTo>
                    <a:pt x="1308835" y="2724356"/>
                  </a:lnTo>
                  <a:lnTo>
                    <a:pt x="1261627" y="2721902"/>
                  </a:lnTo>
                  <a:lnTo>
                    <a:pt x="1214857" y="2717845"/>
                  </a:lnTo>
                  <a:lnTo>
                    <a:pt x="1168553" y="2712212"/>
                  </a:lnTo>
                  <a:lnTo>
                    <a:pt x="1122742" y="2705030"/>
                  </a:lnTo>
                  <a:lnTo>
                    <a:pt x="1077451" y="2696327"/>
                  </a:lnTo>
                  <a:lnTo>
                    <a:pt x="1032706" y="2686128"/>
                  </a:lnTo>
                  <a:lnTo>
                    <a:pt x="988535" y="2674462"/>
                  </a:lnTo>
                  <a:lnTo>
                    <a:pt x="944965" y="2661355"/>
                  </a:lnTo>
                  <a:lnTo>
                    <a:pt x="902022" y="2646833"/>
                  </a:lnTo>
                  <a:lnTo>
                    <a:pt x="859733" y="2630926"/>
                  </a:lnTo>
                  <a:lnTo>
                    <a:pt x="818125" y="2613658"/>
                  </a:lnTo>
                  <a:lnTo>
                    <a:pt x="777226" y="2595058"/>
                  </a:lnTo>
                  <a:lnTo>
                    <a:pt x="737061" y="2575152"/>
                  </a:lnTo>
                  <a:lnTo>
                    <a:pt x="697658" y="2553967"/>
                  </a:lnTo>
                  <a:lnTo>
                    <a:pt x="659044" y="2531530"/>
                  </a:lnTo>
                  <a:lnTo>
                    <a:pt x="621246" y="2507869"/>
                  </a:lnTo>
                  <a:lnTo>
                    <a:pt x="584290" y="2483010"/>
                  </a:lnTo>
                  <a:lnTo>
                    <a:pt x="548204" y="2456981"/>
                  </a:lnTo>
                  <a:lnTo>
                    <a:pt x="513014" y="2429808"/>
                  </a:lnTo>
                  <a:lnTo>
                    <a:pt x="478747" y="2401518"/>
                  </a:lnTo>
                  <a:lnTo>
                    <a:pt x="445431" y="2372139"/>
                  </a:lnTo>
                  <a:lnTo>
                    <a:pt x="413091" y="2341697"/>
                  </a:lnTo>
                  <a:lnTo>
                    <a:pt x="381756" y="2310220"/>
                  </a:lnTo>
                  <a:lnTo>
                    <a:pt x="351451" y="2277734"/>
                  </a:lnTo>
                  <a:lnTo>
                    <a:pt x="322204" y="2244267"/>
                  </a:lnTo>
                  <a:lnTo>
                    <a:pt x="294042" y="2209846"/>
                  </a:lnTo>
                  <a:lnTo>
                    <a:pt x="266991" y="2174497"/>
                  </a:lnTo>
                  <a:lnTo>
                    <a:pt x="241079" y="2138247"/>
                  </a:lnTo>
                  <a:lnTo>
                    <a:pt x="216332" y="2101124"/>
                  </a:lnTo>
                  <a:lnTo>
                    <a:pt x="192777" y="2063155"/>
                  </a:lnTo>
                  <a:lnTo>
                    <a:pt x="170442" y="2024366"/>
                  </a:lnTo>
                  <a:lnTo>
                    <a:pt x="149353" y="1984785"/>
                  </a:lnTo>
                  <a:lnTo>
                    <a:pt x="129536" y="1944439"/>
                  </a:lnTo>
                  <a:lnTo>
                    <a:pt x="111019" y="1903355"/>
                  </a:lnTo>
                  <a:lnTo>
                    <a:pt x="93830" y="1861559"/>
                  </a:lnTo>
                  <a:lnTo>
                    <a:pt x="77993" y="1819079"/>
                  </a:lnTo>
                  <a:lnTo>
                    <a:pt x="63538" y="1775942"/>
                  </a:lnTo>
                  <a:lnTo>
                    <a:pt x="50489" y="1732174"/>
                  </a:lnTo>
                  <a:lnTo>
                    <a:pt x="38876" y="1687804"/>
                  </a:lnTo>
                  <a:lnTo>
                    <a:pt x="28723" y="1642857"/>
                  </a:lnTo>
                  <a:lnTo>
                    <a:pt x="20058" y="1597361"/>
                  </a:lnTo>
                  <a:lnTo>
                    <a:pt x="12909" y="1551343"/>
                  </a:lnTo>
                  <a:lnTo>
                    <a:pt x="7301" y="1504830"/>
                  </a:lnTo>
                  <a:lnTo>
                    <a:pt x="3263" y="1457849"/>
                  </a:lnTo>
                  <a:lnTo>
                    <a:pt x="820" y="1410426"/>
                  </a:lnTo>
                  <a:lnTo>
                    <a:pt x="0" y="1362590"/>
                  </a:lnTo>
                  <a:close/>
                </a:path>
              </a:pathLst>
            </a:custGeom>
            <a:ln w="634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32230" y="2634218"/>
              <a:ext cx="2644747" cy="2661680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7000480" y="2602468"/>
              <a:ext cx="2708275" cy="2725420"/>
            </a:xfrm>
            <a:custGeom>
              <a:avLst/>
              <a:gdLst/>
              <a:ahLst/>
              <a:cxnLst/>
              <a:rect l="l" t="t" r="r" b="b"/>
              <a:pathLst>
                <a:path w="2708275" h="2725420">
                  <a:moveTo>
                    <a:pt x="0" y="1362590"/>
                  </a:moveTo>
                  <a:lnTo>
                    <a:pt x="854" y="1313718"/>
                  </a:lnTo>
                  <a:lnTo>
                    <a:pt x="3399" y="1265279"/>
                  </a:lnTo>
                  <a:lnTo>
                    <a:pt x="7606" y="1217302"/>
                  </a:lnTo>
                  <a:lnTo>
                    <a:pt x="13447" y="1169815"/>
                  </a:lnTo>
                  <a:lnTo>
                    <a:pt x="20891" y="1122848"/>
                  </a:lnTo>
                  <a:lnTo>
                    <a:pt x="29912" y="1076429"/>
                  </a:lnTo>
                  <a:lnTo>
                    <a:pt x="40480" y="1030586"/>
                  </a:lnTo>
                  <a:lnTo>
                    <a:pt x="52566" y="985350"/>
                  </a:lnTo>
                  <a:lnTo>
                    <a:pt x="66142" y="940748"/>
                  </a:lnTo>
                  <a:lnTo>
                    <a:pt x="81180" y="896809"/>
                  </a:lnTo>
                  <a:lnTo>
                    <a:pt x="97650" y="853563"/>
                  </a:lnTo>
                  <a:lnTo>
                    <a:pt x="115524" y="811038"/>
                  </a:lnTo>
                  <a:lnTo>
                    <a:pt x="134774" y="769262"/>
                  </a:lnTo>
                  <a:lnTo>
                    <a:pt x="155370" y="728266"/>
                  </a:lnTo>
                  <a:lnTo>
                    <a:pt x="177284" y="688076"/>
                  </a:lnTo>
                  <a:lnTo>
                    <a:pt x="200488" y="648724"/>
                  </a:lnTo>
                  <a:lnTo>
                    <a:pt x="224953" y="610236"/>
                  </a:lnTo>
                  <a:lnTo>
                    <a:pt x="250650" y="572642"/>
                  </a:lnTo>
                  <a:lnTo>
                    <a:pt x="277550" y="535972"/>
                  </a:lnTo>
                  <a:lnTo>
                    <a:pt x="305625" y="500252"/>
                  </a:lnTo>
                  <a:lnTo>
                    <a:pt x="334847" y="465514"/>
                  </a:lnTo>
                  <a:lnTo>
                    <a:pt x="365186" y="431784"/>
                  </a:lnTo>
                  <a:lnTo>
                    <a:pt x="396613" y="399093"/>
                  </a:lnTo>
                  <a:lnTo>
                    <a:pt x="429102" y="367469"/>
                  </a:lnTo>
                  <a:lnTo>
                    <a:pt x="462621" y="336940"/>
                  </a:lnTo>
                  <a:lnTo>
                    <a:pt x="497144" y="307536"/>
                  </a:lnTo>
                  <a:lnTo>
                    <a:pt x="532642" y="279285"/>
                  </a:lnTo>
                  <a:lnTo>
                    <a:pt x="569085" y="252217"/>
                  </a:lnTo>
                  <a:lnTo>
                    <a:pt x="606445" y="226359"/>
                  </a:lnTo>
                  <a:lnTo>
                    <a:pt x="644693" y="201742"/>
                  </a:lnTo>
                  <a:lnTo>
                    <a:pt x="683801" y="178393"/>
                  </a:lnTo>
                  <a:lnTo>
                    <a:pt x="723741" y="156341"/>
                  </a:lnTo>
                  <a:lnTo>
                    <a:pt x="764483" y="135616"/>
                  </a:lnTo>
                  <a:lnTo>
                    <a:pt x="805998" y="116246"/>
                  </a:lnTo>
                  <a:lnTo>
                    <a:pt x="848259" y="98260"/>
                  </a:lnTo>
                  <a:lnTo>
                    <a:pt x="891237" y="81687"/>
                  </a:lnTo>
                  <a:lnTo>
                    <a:pt x="934903" y="66556"/>
                  </a:lnTo>
                  <a:lnTo>
                    <a:pt x="979227" y="52895"/>
                  </a:lnTo>
                  <a:lnTo>
                    <a:pt x="1024183" y="40733"/>
                  </a:lnTo>
                  <a:lnTo>
                    <a:pt x="1069740" y="30099"/>
                  </a:lnTo>
                  <a:lnTo>
                    <a:pt x="1115871" y="21022"/>
                  </a:lnTo>
                  <a:lnTo>
                    <a:pt x="1162547" y="13531"/>
                  </a:lnTo>
                  <a:lnTo>
                    <a:pt x="1209738" y="7654"/>
                  </a:lnTo>
                  <a:lnTo>
                    <a:pt x="1257418" y="3421"/>
                  </a:lnTo>
                  <a:lnTo>
                    <a:pt x="1305555" y="860"/>
                  </a:lnTo>
                  <a:lnTo>
                    <a:pt x="1354123" y="0"/>
                  </a:lnTo>
                  <a:lnTo>
                    <a:pt x="1402998" y="886"/>
                  </a:lnTo>
                  <a:lnTo>
                    <a:pt x="1451648" y="3535"/>
                  </a:lnTo>
                  <a:lnTo>
                    <a:pt x="1500030" y="7928"/>
                  </a:lnTo>
                  <a:lnTo>
                    <a:pt x="1548102" y="14047"/>
                  </a:lnTo>
                  <a:lnTo>
                    <a:pt x="1595820" y="21874"/>
                  </a:lnTo>
                  <a:lnTo>
                    <a:pt x="1643143" y="31393"/>
                  </a:lnTo>
                  <a:lnTo>
                    <a:pt x="1690027" y="42584"/>
                  </a:lnTo>
                  <a:lnTo>
                    <a:pt x="1736430" y="55430"/>
                  </a:lnTo>
                  <a:lnTo>
                    <a:pt x="1782309" y="69913"/>
                  </a:lnTo>
                  <a:lnTo>
                    <a:pt x="1827621" y="86016"/>
                  </a:lnTo>
                  <a:lnTo>
                    <a:pt x="1872324" y="103721"/>
                  </a:lnTo>
                  <a:lnTo>
                    <a:pt x="1916375" y="123009"/>
                  </a:lnTo>
                  <a:lnTo>
                    <a:pt x="1959732" y="143864"/>
                  </a:lnTo>
                  <a:lnTo>
                    <a:pt x="2002351" y="166266"/>
                  </a:lnTo>
                  <a:lnTo>
                    <a:pt x="2044190" y="190200"/>
                  </a:lnTo>
                  <a:lnTo>
                    <a:pt x="2085206" y="215646"/>
                  </a:lnTo>
                  <a:lnTo>
                    <a:pt x="2125356" y="242587"/>
                  </a:lnTo>
                  <a:lnTo>
                    <a:pt x="2164599" y="271005"/>
                  </a:lnTo>
                  <a:lnTo>
                    <a:pt x="2202891" y="300883"/>
                  </a:lnTo>
                  <a:lnTo>
                    <a:pt x="2240189" y="332202"/>
                  </a:lnTo>
                  <a:lnTo>
                    <a:pt x="2276451" y="364944"/>
                  </a:lnTo>
                  <a:lnTo>
                    <a:pt x="2311633" y="399093"/>
                  </a:lnTo>
                  <a:lnTo>
                    <a:pt x="2345570" y="434496"/>
                  </a:lnTo>
                  <a:lnTo>
                    <a:pt x="2378109" y="470984"/>
                  </a:lnTo>
                  <a:lnTo>
                    <a:pt x="2409234" y="508516"/>
                  </a:lnTo>
                  <a:lnTo>
                    <a:pt x="2438926" y="547047"/>
                  </a:lnTo>
                  <a:lnTo>
                    <a:pt x="2467167" y="586535"/>
                  </a:lnTo>
                  <a:lnTo>
                    <a:pt x="2493941" y="626937"/>
                  </a:lnTo>
                  <a:lnTo>
                    <a:pt x="2519229" y="668209"/>
                  </a:lnTo>
                  <a:lnTo>
                    <a:pt x="2543014" y="710310"/>
                  </a:lnTo>
                  <a:lnTo>
                    <a:pt x="2565277" y="753195"/>
                  </a:lnTo>
                  <a:lnTo>
                    <a:pt x="2586002" y="796823"/>
                  </a:lnTo>
                  <a:lnTo>
                    <a:pt x="2605171" y="841149"/>
                  </a:lnTo>
                  <a:lnTo>
                    <a:pt x="2622765" y="886132"/>
                  </a:lnTo>
                  <a:lnTo>
                    <a:pt x="2638768" y="931727"/>
                  </a:lnTo>
                  <a:lnTo>
                    <a:pt x="2653162" y="977893"/>
                  </a:lnTo>
                  <a:lnTo>
                    <a:pt x="2665928" y="1024586"/>
                  </a:lnTo>
                  <a:lnTo>
                    <a:pt x="2677050" y="1071764"/>
                  </a:lnTo>
                  <a:lnTo>
                    <a:pt x="2686509" y="1119382"/>
                  </a:lnTo>
                  <a:lnTo>
                    <a:pt x="2694287" y="1167399"/>
                  </a:lnTo>
                  <a:lnTo>
                    <a:pt x="2700368" y="1215771"/>
                  </a:lnTo>
                  <a:lnTo>
                    <a:pt x="2704734" y="1264456"/>
                  </a:lnTo>
                  <a:lnTo>
                    <a:pt x="2707366" y="1313410"/>
                  </a:lnTo>
                  <a:lnTo>
                    <a:pt x="2708247" y="1362590"/>
                  </a:lnTo>
                  <a:lnTo>
                    <a:pt x="2707393" y="1411462"/>
                  </a:lnTo>
                  <a:lnTo>
                    <a:pt x="2704848" y="1459901"/>
                  </a:lnTo>
                  <a:lnTo>
                    <a:pt x="2700641" y="1507878"/>
                  </a:lnTo>
                  <a:lnTo>
                    <a:pt x="2694800" y="1555365"/>
                  </a:lnTo>
                  <a:lnTo>
                    <a:pt x="2687356" y="1602332"/>
                  </a:lnTo>
                  <a:lnTo>
                    <a:pt x="2678335" y="1648751"/>
                  </a:lnTo>
                  <a:lnTo>
                    <a:pt x="2667767" y="1694594"/>
                  </a:lnTo>
                  <a:lnTo>
                    <a:pt x="2655681" y="1739830"/>
                  </a:lnTo>
                  <a:lnTo>
                    <a:pt x="2642105" y="1784432"/>
                  </a:lnTo>
                  <a:lnTo>
                    <a:pt x="2627067" y="1828371"/>
                  </a:lnTo>
                  <a:lnTo>
                    <a:pt x="2610597" y="1871617"/>
                  </a:lnTo>
                  <a:lnTo>
                    <a:pt x="2592723" y="1914142"/>
                  </a:lnTo>
                  <a:lnTo>
                    <a:pt x="2573473" y="1955918"/>
                  </a:lnTo>
                  <a:lnTo>
                    <a:pt x="2552877" y="1996914"/>
                  </a:lnTo>
                  <a:lnTo>
                    <a:pt x="2530963" y="2037104"/>
                  </a:lnTo>
                  <a:lnTo>
                    <a:pt x="2507759" y="2076456"/>
                  </a:lnTo>
                  <a:lnTo>
                    <a:pt x="2483294" y="2114944"/>
                  </a:lnTo>
                  <a:lnTo>
                    <a:pt x="2457598" y="2152538"/>
                  </a:lnTo>
                  <a:lnTo>
                    <a:pt x="2430697" y="2189208"/>
                  </a:lnTo>
                  <a:lnTo>
                    <a:pt x="2402622" y="2224927"/>
                  </a:lnTo>
                  <a:lnTo>
                    <a:pt x="2373401" y="2259666"/>
                  </a:lnTo>
                  <a:lnTo>
                    <a:pt x="2343062" y="2293396"/>
                  </a:lnTo>
                  <a:lnTo>
                    <a:pt x="2311634" y="2326087"/>
                  </a:lnTo>
                  <a:lnTo>
                    <a:pt x="2279146" y="2357711"/>
                  </a:lnTo>
                  <a:lnTo>
                    <a:pt x="2245626" y="2388240"/>
                  </a:lnTo>
                  <a:lnTo>
                    <a:pt x="2211103" y="2417644"/>
                  </a:lnTo>
                  <a:lnTo>
                    <a:pt x="2175606" y="2445895"/>
                  </a:lnTo>
                  <a:lnTo>
                    <a:pt x="2139163" y="2472963"/>
                  </a:lnTo>
                  <a:lnTo>
                    <a:pt x="2101803" y="2498821"/>
                  </a:lnTo>
                  <a:lnTo>
                    <a:pt x="2063554" y="2523438"/>
                  </a:lnTo>
                  <a:lnTo>
                    <a:pt x="2024446" y="2546787"/>
                  </a:lnTo>
                  <a:lnTo>
                    <a:pt x="1984507" y="2568838"/>
                  </a:lnTo>
                  <a:lnTo>
                    <a:pt x="1943765" y="2589563"/>
                  </a:lnTo>
                  <a:lnTo>
                    <a:pt x="1902249" y="2608933"/>
                  </a:lnTo>
                  <a:lnTo>
                    <a:pt x="1859988" y="2626919"/>
                  </a:lnTo>
                  <a:lnTo>
                    <a:pt x="1817010" y="2643493"/>
                  </a:lnTo>
                  <a:lnTo>
                    <a:pt x="1773345" y="2658624"/>
                  </a:lnTo>
                  <a:lnTo>
                    <a:pt x="1729020" y="2672285"/>
                  </a:lnTo>
                  <a:lnTo>
                    <a:pt x="1684064" y="2684447"/>
                  </a:lnTo>
                  <a:lnTo>
                    <a:pt x="1638507" y="2695081"/>
                  </a:lnTo>
                  <a:lnTo>
                    <a:pt x="1592376" y="2704158"/>
                  </a:lnTo>
                  <a:lnTo>
                    <a:pt x="1545700" y="2711649"/>
                  </a:lnTo>
                  <a:lnTo>
                    <a:pt x="1498509" y="2717526"/>
                  </a:lnTo>
                  <a:lnTo>
                    <a:pt x="1450830" y="2721759"/>
                  </a:lnTo>
                  <a:lnTo>
                    <a:pt x="1402692" y="2724320"/>
                  </a:lnTo>
                  <a:lnTo>
                    <a:pt x="1354123" y="2725180"/>
                  </a:lnTo>
                  <a:lnTo>
                    <a:pt x="1305555" y="2724320"/>
                  </a:lnTo>
                  <a:lnTo>
                    <a:pt x="1257418" y="2721759"/>
                  </a:lnTo>
                  <a:lnTo>
                    <a:pt x="1209738" y="2717526"/>
                  </a:lnTo>
                  <a:lnTo>
                    <a:pt x="1162547" y="2711649"/>
                  </a:lnTo>
                  <a:lnTo>
                    <a:pt x="1115871" y="2704158"/>
                  </a:lnTo>
                  <a:lnTo>
                    <a:pt x="1069740" y="2695081"/>
                  </a:lnTo>
                  <a:lnTo>
                    <a:pt x="1024183" y="2684447"/>
                  </a:lnTo>
                  <a:lnTo>
                    <a:pt x="979227" y="2672285"/>
                  </a:lnTo>
                  <a:lnTo>
                    <a:pt x="934903" y="2658624"/>
                  </a:lnTo>
                  <a:lnTo>
                    <a:pt x="891237" y="2643493"/>
                  </a:lnTo>
                  <a:lnTo>
                    <a:pt x="848259" y="2626919"/>
                  </a:lnTo>
                  <a:lnTo>
                    <a:pt x="805998" y="2608933"/>
                  </a:lnTo>
                  <a:lnTo>
                    <a:pt x="764483" y="2589563"/>
                  </a:lnTo>
                  <a:lnTo>
                    <a:pt x="723741" y="2568838"/>
                  </a:lnTo>
                  <a:lnTo>
                    <a:pt x="683801" y="2546787"/>
                  </a:lnTo>
                  <a:lnTo>
                    <a:pt x="644693" y="2523438"/>
                  </a:lnTo>
                  <a:lnTo>
                    <a:pt x="606445" y="2498821"/>
                  </a:lnTo>
                  <a:lnTo>
                    <a:pt x="569085" y="2472963"/>
                  </a:lnTo>
                  <a:lnTo>
                    <a:pt x="532642" y="2445895"/>
                  </a:lnTo>
                  <a:lnTo>
                    <a:pt x="497144" y="2417644"/>
                  </a:lnTo>
                  <a:lnTo>
                    <a:pt x="462621" y="2388240"/>
                  </a:lnTo>
                  <a:lnTo>
                    <a:pt x="429102" y="2357711"/>
                  </a:lnTo>
                  <a:lnTo>
                    <a:pt x="396613" y="2326087"/>
                  </a:lnTo>
                  <a:lnTo>
                    <a:pt x="365186" y="2293396"/>
                  </a:lnTo>
                  <a:lnTo>
                    <a:pt x="334847" y="2259666"/>
                  </a:lnTo>
                  <a:lnTo>
                    <a:pt x="305625" y="2224927"/>
                  </a:lnTo>
                  <a:lnTo>
                    <a:pt x="277550" y="2189208"/>
                  </a:lnTo>
                  <a:lnTo>
                    <a:pt x="250650" y="2152538"/>
                  </a:lnTo>
                  <a:lnTo>
                    <a:pt x="224953" y="2114944"/>
                  </a:lnTo>
                  <a:lnTo>
                    <a:pt x="200488" y="2076456"/>
                  </a:lnTo>
                  <a:lnTo>
                    <a:pt x="177284" y="2037104"/>
                  </a:lnTo>
                  <a:lnTo>
                    <a:pt x="155370" y="1996914"/>
                  </a:lnTo>
                  <a:lnTo>
                    <a:pt x="134774" y="1955918"/>
                  </a:lnTo>
                  <a:lnTo>
                    <a:pt x="115524" y="1914142"/>
                  </a:lnTo>
                  <a:lnTo>
                    <a:pt x="97650" y="1871617"/>
                  </a:lnTo>
                  <a:lnTo>
                    <a:pt x="81180" y="1828371"/>
                  </a:lnTo>
                  <a:lnTo>
                    <a:pt x="66142" y="1784432"/>
                  </a:lnTo>
                  <a:lnTo>
                    <a:pt x="52566" y="1739830"/>
                  </a:lnTo>
                  <a:lnTo>
                    <a:pt x="40480" y="1694594"/>
                  </a:lnTo>
                  <a:lnTo>
                    <a:pt x="29912" y="1648751"/>
                  </a:lnTo>
                  <a:lnTo>
                    <a:pt x="20891" y="1602332"/>
                  </a:lnTo>
                  <a:lnTo>
                    <a:pt x="13447" y="1555365"/>
                  </a:lnTo>
                  <a:lnTo>
                    <a:pt x="7606" y="1507878"/>
                  </a:lnTo>
                  <a:lnTo>
                    <a:pt x="3399" y="1459901"/>
                  </a:lnTo>
                  <a:lnTo>
                    <a:pt x="854" y="1411462"/>
                  </a:lnTo>
                  <a:lnTo>
                    <a:pt x="0" y="1362590"/>
                  </a:lnTo>
                  <a:close/>
                </a:path>
              </a:pathLst>
            </a:custGeom>
            <a:ln w="634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9911474" y="4305300"/>
              <a:ext cx="399415" cy="399415"/>
            </a:xfrm>
            <a:custGeom>
              <a:avLst/>
              <a:gdLst/>
              <a:ahLst/>
              <a:cxnLst/>
              <a:rect l="l" t="t" r="r" b="b"/>
              <a:pathLst>
                <a:path w="399415" h="399414">
                  <a:moveTo>
                    <a:pt x="199587" y="399176"/>
                  </a:moveTo>
                  <a:lnTo>
                    <a:pt x="153823" y="393904"/>
                  </a:lnTo>
                  <a:lnTo>
                    <a:pt x="111813" y="378889"/>
                  </a:lnTo>
                  <a:lnTo>
                    <a:pt x="74755" y="355328"/>
                  </a:lnTo>
                  <a:lnTo>
                    <a:pt x="43847" y="324420"/>
                  </a:lnTo>
                  <a:lnTo>
                    <a:pt x="20286" y="287361"/>
                  </a:lnTo>
                  <a:lnTo>
                    <a:pt x="5271" y="245351"/>
                  </a:lnTo>
                  <a:lnTo>
                    <a:pt x="0" y="199587"/>
                  </a:lnTo>
                  <a:lnTo>
                    <a:pt x="5271" y="153824"/>
                  </a:lnTo>
                  <a:lnTo>
                    <a:pt x="20286" y="111814"/>
                  </a:lnTo>
                  <a:lnTo>
                    <a:pt x="43847" y="74755"/>
                  </a:lnTo>
                  <a:lnTo>
                    <a:pt x="74755" y="43847"/>
                  </a:lnTo>
                  <a:lnTo>
                    <a:pt x="111813" y="20286"/>
                  </a:lnTo>
                  <a:lnTo>
                    <a:pt x="153823" y="5271"/>
                  </a:lnTo>
                  <a:lnTo>
                    <a:pt x="199587" y="0"/>
                  </a:lnTo>
                  <a:lnTo>
                    <a:pt x="238707" y="3870"/>
                  </a:lnTo>
                  <a:lnTo>
                    <a:pt x="275966" y="15192"/>
                  </a:lnTo>
                  <a:lnTo>
                    <a:pt x="310319" y="33533"/>
                  </a:lnTo>
                  <a:lnTo>
                    <a:pt x="340718" y="58457"/>
                  </a:lnTo>
                  <a:lnTo>
                    <a:pt x="365642" y="88856"/>
                  </a:lnTo>
                  <a:lnTo>
                    <a:pt x="383983" y="123208"/>
                  </a:lnTo>
                  <a:lnTo>
                    <a:pt x="395305" y="160468"/>
                  </a:lnTo>
                  <a:lnTo>
                    <a:pt x="399175" y="199587"/>
                  </a:lnTo>
                  <a:lnTo>
                    <a:pt x="393904" y="245351"/>
                  </a:lnTo>
                  <a:lnTo>
                    <a:pt x="378889" y="287361"/>
                  </a:lnTo>
                  <a:lnTo>
                    <a:pt x="355328" y="324420"/>
                  </a:lnTo>
                  <a:lnTo>
                    <a:pt x="324419" y="355328"/>
                  </a:lnTo>
                  <a:lnTo>
                    <a:pt x="287361" y="378889"/>
                  </a:lnTo>
                  <a:lnTo>
                    <a:pt x="245351" y="393904"/>
                  </a:lnTo>
                  <a:lnTo>
                    <a:pt x="199587" y="3991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9989587" y="4279299"/>
            <a:ext cx="2635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 b="1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 descr=""/>
          <p:cNvSpPr/>
          <p:nvPr/>
        </p:nvSpPr>
        <p:spPr>
          <a:xfrm>
            <a:off x="9913217" y="7622847"/>
            <a:ext cx="399415" cy="399415"/>
          </a:xfrm>
          <a:custGeom>
            <a:avLst/>
            <a:gdLst/>
            <a:ahLst/>
            <a:cxnLst/>
            <a:rect l="l" t="t" r="r" b="b"/>
            <a:pathLst>
              <a:path w="399415" h="399415">
                <a:moveTo>
                  <a:pt x="199587" y="399175"/>
                </a:moveTo>
                <a:lnTo>
                  <a:pt x="153823" y="393904"/>
                </a:lnTo>
                <a:lnTo>
                  <a:pt x="111813" y="378889"/>
                </a:lnTo>
                <a:lnTo>
                  <a:pt x="74755" y="355328"/>
                </a:lnTo>
                <a:lnTo>
                  <a:pt x="43847" y="324419"/>
                </a:lnTo>
                <a:lnTo>
                  <a:pt x="20286" y="287361"/>
                </a:lnTo>
                <a:lnTo>
                  <a:pt x="5271" y="245351"/>
                </a:lnTo>
                <a:lnTo>
                  <a:pt x="0" y="199587"/>
                </a:lnTo>
                <a:lnTo>
                  <a:pt x="5271" y="153824"/>
                </a:lnTo>
                <a:lnTo>
                  <a:pt x="20286" y="111814"/>
                </a:lnTo>
                <a:lnTo>
                  <a:pt x="43847" y="74755"/>
                </a:lnTo>
                <a:lnTo>
                  <a:pt x="74755" y="43847"/>
                </a:lnTo>
                <a:lnTo>
                  <a:pt x="111813" y="20286"/>
                </a:lnTo>
                <a:lnTo>
                  <a:pt x="153823" y="5271"/>
                </a:lnTo>
                <a:lnTo>
                  <a:pt x="199587" y="0"/>
                </a:lnTo>
                <a:lnTo>
                  <a:pt x="238706" y="3870"/>
                </a:lnTo>
                <a:lnTo>
                  <a:pt x="275966" y="15192"/>
                </a:lnTo>
                <a:lnTo>
                  <a:pt x="310318" y="33533"/>
                </a:lnTo>
                <a:lnTo>
                  <a:pt x="340717" y="58457"/>
                </a:lnTo>
                <a:lnTo>
                  <a:pt x="365642" y="88856"/>
                </a:lnTo>
                <a:lnTo>
                  <a:pt x="383982" y="123208"/>
                </a:lnTo>
                <a:lnTo>
                  <a:pt x="395305" y="160468"/>
                </a:lnTo>
                <a:lnTo>
                  <a:pt x="399175" y="199587"/>
                </a:lnTo>
                <a:lnTo>
                  <a:pt x="393904" y="245351"/>
                </a:lnTo>
                <a:lnTo>
                  <a:pt x="378889" y="287361"/>
                </a:lnTo>
                <a:lnTo>
                  <a:pt x="355328" y="324419"/>
                </a:lnTo>
                <a:lnTo>
                  <a:pt x="324419" y="355328"/>
                </a:lnTo>
                <a:lnTo>
                  <a:pt x="287361" y="378889"/>
                </a:lnTo>
                <a:lnTo>
                  <a:pt x="245351" y="393904"/>
                </a:lnTo>
                <a:lnTo>
                  <a:pt x="199587" y="3991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 txBox="1"/>
          <p:nvPr/>
        </p:nvSpPr>
        <p:spPr>
          <a:xfrm>
            <a:off x="9992800" y="7602084"/>
            <a:ext cx="2635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 b="1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346838" y="4272015"/>
            <a:ext cx="4575175" cy="23704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61950" marR="5080" indent="-349885">
              <a:lnSpc>
                <a:spcPct val="138600"/>
              </a:lnSpc>
              <a:spcBef>
                <a:spcPts val="95"/>
              </a:spcBef>
            </a:pPr>
            <a:r>
              <a:rPr dirty="0" sz="5550">
                <a:solidFill>
                  <a:srgbClr val="FFFFFF"/>
                </a:solidFill>
                <a:latin typeface="Times New Roman"/>
                <a:cs typeface="Times New Roman"/>
              </a:rPr>
              <a:t>THANK'S</a:t>
            </a:r>
            <a:r>
              <a:rPr dirty="0" sz="5550" spc="-25">
                <a:solidFill>
                  <a:srgbClr val="FFFFFF"/>
                </a:solidFill>
                <a:latin typeface="Times New Roman"/>
                <a:cs typeface="Times New Roman"/>
              </a:rPr>
              <a:t> FOR </a:t>
            </a:r>
            <a:r>
              <a:rPr dirty="0" sz="5550" spc="-10">
                <a:solidFill>
                  <a:srgbClr val="FFFFFF"/>
                </a:solidFill>
                <a:latin typeface="Times New Roman"/>
                <a:cs typeface="Times New Roman"/>
              </a:rPr>
              <a:t>WATCHING</a:t>
            </a:r>
            <a:endParaRPr sz="5550">
              <a:latin typeface="Times New Roman"/>
              <a:cs typeface="Times New Roman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12924059" y="7191421"/>
            <a:ext cx="2799715" cy="3095625"/>
            <a:chOff x="12924059" y="7191421"/>
            <a:chExt cx="2799715" cy="309562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24060" y="9846925"/>
              <a:ext cx="2799145" cy="44007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24059" y="7191421"/>
              <a:ext cx="2799146" cy="2799706"/>
            </a:xfrm>
            <a:prstGeom prst="rect">
              <a:avLst/>
            </a:prstGeom>
          </p:spPr>
        </p:pic>
      </p:grpSp>
      <p:grpSp>
        <p:nvGrpSpPr>
          <p:cNvPr id="6" name="object 6" descr=""/>
          <p:cNvGrpSpPr/>
          <p:nvPr/>
        </p:nvGrpSpPr>
        <p:grpSpPr>
          <a:xfrm>
            <a:off x="12924059" y="3727391"/>
            <a:ext cx="2799715" cy="3095625"/>
            <a:chOff x="12924059" y="3727391"/>
            <a:chExt cx="2799715" cy="3095625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24060" y="6382896"/>
              <a:ext cx="2799145" cy="44007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24059" y="3727391"/>
              <a:ext cx="2799146" cy="2799706"/>
            </a:xfrm>
            <a:prstGeom prst="rect">
              <a:avLst/>
            </a:prstGeom>
          </p:spPr>
        </p:pic>
      </p:grpSp>
      <p:grpSp>
        <p:nvGrpSpPr>
          <p:cNvPr id="9" name="object 9" descr=""/>
          <p:cNvGrpSpPr/>
          <p:nvPr/>
        </p:nvGrpSpPr>
        <p:grpSpPr>
          <a:xfrm>
            <a:off x="12924059" y="260338"/>
            <a:ext cx="2799715" cy="3095625"/>
            <a:chOff x="12924059" y="260338"/>
            <a:chExt cx="2799715" cy="3095625"/>
          </a:xfrm>
        </p:grpSpPr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24060" y="2915843"/>
              <a:ext cx="2799145" cy="440072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24059" y="260338"/>
              <a:ext cx="2799146" cy="2799706"/>
            </a:xfrm>
            <a:prstGeom prst="rect">
              <a:avLst/>
            </a:prstGeom>
          </p:spPr>
        </p:pic>
      </p:grpSp>
      <p:grpSp>
        <p:nvGrpSpPr>
          <p:cNvPr id="12" name="object 12" descr=""/>
          <p:cNvGrpSpPr/>
          <p:nvPr/>
        </p:nvGrpSpPr>
        <p:grpSpPr>
          <a:xfrm>
            <a:off x="16189931" y="5273669"/>
            <a:ext cx="2098675" cy="3095625"/>
            <a:chOff x="16189931" y="5273669"/>
            <a:chExt cx="2098675" cy="3095625"/>
          </a:xfrm>
        </p:grpSpPr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89931" y="7929174"/>
              <a:ext cx="2098068" cy="440072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89931" y="5273669"/>
              <a:ext cx="2098068" cy="2799706"/>
            </a:xfrm>
            <a:prstGeom prst="rect">
              <a:avLst/>
            </a:prstGeom>
          </p:spPr>
        </p:pic>
      </p:grpSp>
      <p:grpSp>
        <p:nvGrpSpPr>
          <p:cNvPr id="15" name="object 15" descr=""/>
          <p:cNvGrpSpPr/>
          <p:nvPr/>
        </p:nvGrpSpPr>
        <p:grpSpPr>
          <a:xfrm>
            <a:off x="16189931" y="1809639"/>
            <a:ext cx="2098675" cy="3095625"/>
            <a:chOff x="16189931" y="1809639"/>
            <a:chExt cx="2098675" cy="3095625"/>
          </a:xfrm>
        </p:grpSpPr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89931" y="4465144"/>
              <a:ext cx="2098068" cy="440072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89931" y="1809639"/>
              <a:ext cx="2098068" cy="2799706"/>
            </a:xfrm>
            <a:prstGeom prst="rect">
              <a:avLst/>
            </a:prstGeom>
          </p:spPr>
        </p:pic>
      </p:grpSp>
      <p:grpSp>
        <p:nvGrpSpPr>
          <p:cNvPr id="18" name="object 18" descr=""/>
          <p:cNvGrpSpPr/>
          <p:nvPr/>
        </p:nvGrpSpPr>
        <p:grpSpPr>
          <a:xfrm>
            <a:off x="16189931" y="0"/>
            <a:ext cx="2098675" cy="1438275"/>
            <a:chOff x="16189931" y="0"/>
            <a:chExt cx="2098675" cy="1438275"/>
          </a:xfrm>
        </p:grpSpPr>
        <p:pic>
          <p:nvPicPr>
            <p:cNvPr id="19" name="object 1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89931" y="998089"/>
              <a:ext cx="2098068" cy="440073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189975" y="0"/>
              <a:ext cx="2098023" cy="1142291"/>
            </a:xfrm>
            <a:prstGeom prst="rect">
              <a:avLst/>
            </a:prstGeom>
          </p:spPr>
        </p:pic>
      </p:grpSp>
      <p:pic>
        <p:nvPicPr>
          <p:cNvPr id="21" name="object 21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189931" y="8703200"/>
            <a:ext cx="2098068" cy="1583799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3E3E3E"/>
                </a:solidFill>
                <a:latin typeface="Times New Roman"/>
                <a:cs typeface="Times New Roman"/>
              </a:rPr>
              <a:t>ISI</a:t>
            </a:r>
            <a:r>
              <a:rPr dirty="0" sz="2400" spc="-50" b="1">
                <a:solidFill>
                  <a:srgbClr val="3E3E3E"/>
                </a:solidFill>
                <a:latin typeface="Times New Roman"/>
                <a:cs typeface="Times New Roman"/>
              </a:rPr>
              <a:t> </a:t>
            </a:r>
            <a:r>
              <a:rPr dirty="0" sz="2400" spc="-25" b="1">
                <a:solidFill>
                  <a:srgbClr val="3E3E3E"/>
                </a:solidFill>
                <a:latin typeface="Times New Roman"/>
                <a:cs typeface="Times New Roman"/>
              </a:rPr>
              <a:t>HYD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3616311" y="2569929"/>
            <a:ext cx="15322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3E3E3E"/>
                </a:solidFill>
                <a:latin typeface="Times New Roman"/>
                <a:cs typeface="Times New Roman"/>
              </a:rPr>
              <a:t>RKMVERI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24" name="object 24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612785" y="1223157"/>
            <a:ext cx="1145682" cy="1317535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240447" y="1261257"/>
            <a:ext cx="1145682" cy="13175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00" y="0"/>
            <a:ext cx="18270099" cy="416545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1811" rIns="0" bIns="0" rtlCol="0" vert="horz">
            <a:spAutoFit/>
          </a:bodyPr>
          <a:lstStyle/>
          <a:p>
            <a:pPr marL="4391660">
              <a:lnSpc>
                <a:spcPct val="100000"/>
              </a:lnSpc>
              <a:spcBef>
                <a:spcPts val="130"/>
              </a:spcBef>
            </a:pPr>
            <a:r>
              <a:rPr dirty="0" sz="9950" spc="-10">
                <a:solidFill>
                  <a:srgbClr val="FFFFFF"/>
                </a:solidFill>
              </a:rPr>
              <a:t>CONTENT</a:t>
            </a:r>
            <a:endParaRPr sz="9950"/>
          </a:p>
        </p:txBody>
      </p:sp>
      <p:sp>
        <p:nvSpPr>
          <p:cNvPr id="4" name="object 4" descr=""/>
          <p:cNvSpPr txBox="1"/>
          <p:nvPr/>
        </p:nvSpPr>
        <p:spPr>
          <a:xfrm>
            <a:off x="1786814" y="4837697"/>
            <a:ext cx="1610360" cy="1729739"/>
          </a:xfrm>
          <a:prstGeom prst="rect">
            <a:avLst/>
          </a:prstGeom>
        </p:spPr>
        <p:txBody>
          <a:bodyPr wrap="square" lIns="0" tIns="27368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155"/>
              </a:spcBef>
            </a:pPr>
            <a:r>
              <a:rPr dirty="0" sz="6250" spc="-25" b="1">
                <a:solidFill>
                  <a:srgbClr val="231F20"/>
                </a:solidFill>
                <a:latin typeface="Times New Roman"/>
                <a:cs typeface="Times New Roman"/>
                <a:hlinkClick r:id="rId3"/>
              </a:rPr>
              <a:t>01</a:t>
            </a:r>
            <a:endParaRPr sz="62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855"/>
              </a:spcBef>
            </a:pPr>
            <a:r>
              <a:rPr dirty="0" sz="2500" spc="-10">
                <a:solidFill>
                  <a:srgbClr val="231F20"/>
                </a:solidFill>
                <a:latin typeface="Times New Roman"/>
                <a:cs typeface="Times New Roman"/>
                <a:hlinkClick r:id="rId4"/>
              </a:rPr>
              <a:t>Introduction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458129" y="4881530"/>
            <a:ext cx="819785" cy="1729739"/>
          </a:xfrm>
          <a:prstGeom prst="rect">
            <a:avLst/>
          </a:prstGeom>
        </p:spPr>
        <p:txBody>
          <a:bodyPr wrap="square" lIns="0" tIns="2736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155"/>
              </a:spcBef>
            </a:pPr>
            <a:r>
              <a:rPr dirty="0" sz="6250" spc="-25" b="1">
                <a:solidFill>
                  <a:srgbClr val="231F20"/>
                </a:solidFill>
                <a:latin typeface="Times New Roman"/>
                <a:cs typeface="Times New Roman"/>
                <a:hlinkClick r:id="rId5"/>
              </a:rPr>
              <a:t>02</a:t>
            </a:r>
            <a:endParaRPr sz="6250">
              <a:latin typeface="Times New Roman"/>
              <a:cs typeface="Times New Roman"/>
            </a:endParaRPr>
          </a:p>
          <a:p>
            <a:pPr marL="115570">
              <a:lnSpc>
                <a:spcPct val="100000"/>
              </a:lnSpc>
              <a:spcBef>
                <a:spcPts val="855"/>
              </a:spcBef>
            </a:pPr>
            <a:r>
              <a:rPr dirty="0" sz="2500" spc="-25">
                <a:solidFill>
                  <a:srgbClr val="231F20"/>
                </a:solidFill>
                <a:latin typeface="Times New Roman"/>
                <a:cs typeface="Times New Roman"/>
                <a:hlinkClick r:id="rId5"/>
              </a:rPr>
              <a:t>SOP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823693" y="4837697"/>
            <a:ext cx="2863850" cy="1729739"/>
          </a:xfrm>
          <a:prstGeom prst="rect">
            <a:avLst/>
          </a:prstGeom>
        </p:spPr>
        <p:txBody>
          <a:bodyPr wrap="square" lIns="0" tIns="273685" rIns="0" bIns="0" rtlCol="0" vert="horz">
            <a:spAutoFit/>
          </a:bodyPr>
          <a:lstStyle/>
          <a:p>
            <a:pPr marL="923290">
              <a:lnSpc>
                <a:spcPct val="100000"/>
              </a:lnSpc>
              <a:spcBef>
                <a:spcPts val="2155"/>
              </a:spcBef>
            </a:pPr>
            <a:r>
              <a:rPr dirty="0" sz="6250" spc="-25" b="1">
                <a:solidFill>
                  <a:srgbClr val="231F20"/>
                </a:solidFill>
                <a:latin typeface="Times New Roman"/>
                <a:cs typeface="Times New Roman"/>
                <a:hlinkClick r:id="rId6"/>
              </a:rPr>
              <a:t>03</a:t>
            </a:r>
            <a:endParaRPr sz="6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dirty="0" sz="2500">
                <a:solidFill>
                  <a:srgbClr val="231F20"/>
                </a:solidFill>
                <a:latin typeface="Times New Roman"/>
                <a:cs typeface="Times New Roman"/>
                <a:hlinkClick r:id="rId6"/>
              </a:rPr>
              <a:t>Data</a:t>
            </a:r>
            <a:r>
              <a:rPr dirty="0" sz="2500" spc="-15">
                <a:solidFill>
                  <a:srgbClr val="231F20"/>
                </a:solidFill>
                <a:latin typeface="Times New Roman"/>
                <a:cs typeface="Times New Roman"/>
                <a:hlinkClick r:id="rId6"/>
              </a:rPr>
              <a:t> </a:t>
            </a:r>
            <a:r>
              <a:rPr dirty="0" sz="2500">
                <a:solidFill>
                  <a:srgbClr val="231F20"/>
                </a:solidFill>
                <a:latin typeface="Times New Roman"/>
                <a:cs typeface="Times New Roman"/>
                <a:hlinkClick r:id="rId6"/>
              </a:rPr>
              <a:t>Prep &amp;</a:t>
            </a:r>
            <a:r>
              <a:rPr dirty="0" sz="2500" spc="-5">
                <a:solidFill>
                  <a:srgbClr val="231F20"/>
                </a:solidFill>
                <a:latin typeface="Times New Roman"/>
                <a:cs typeface="Times New Roman"/>
                <a:hlinkClick r:id="rId6"/>
              </a:rPr>
              <a:t> </a:t>
            </a:r>
            <a:r>
              <a:rPr dirty="0" sz="2500" spc="-10">
                <a:solidFill>
                  <a:srgbClr val="231F20"/>
                </a:solidFill>
                <a:latin typeface="Times New Roman"/>
                <a:cs typeface="Times New Roman"/>
                <a:hlinkClick r:id="rId6"/>
              </a:rPr>
              <a:t>Cleaning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2008207" y="4881530"/>
            <a:ext cx="819785" cy="1729739"/>
          </a:xfrm>
          <a:prstGeom prst="rect">
            <a:avLst/>
          </a:prstGeom>
        </p:spPr>
        <p:txBody>
          <a:bodyPr wrap="square" lIns="0" tIns="2736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155"/>
              </a:spcBef>
            </a:pPr>
            <a:r>
              <a:rPr dirty="0" sz="6250" spc="-25" b="1">
                <a:solidFill>
                  <a:srgbClr val="231F20"/>
                </a:solidFill>
                <a:latin typeface="Times New Roman"/>
                <a:cs typeface="Times New Roman"/>
                <a:hlinkClick r:id="rId7"/>
              </a:rPr>
              <a:t>04</a:t>
            </a:r>
            <a:endParaRPr sz="6250">
              <a:latin typeface="Times New Roman"/>
              <a:cs typeface="Times New Roman"/>
            </a:endParaRPr>
          </a:p>
          <a:p>
            <a:pPr marL="80010">
              <a:lnSpc>
                <a:spcPct val="100000"/>
              </a:lnSpc>
              <a:spcBef>
                <a:spcPts val="855"/>
              </a:spcBef>
            </a:pPr>
            <a:r>
              <a:rPr dirty="0" sz="2500" spc="-25">
                <a:solidFill>
                  <a:srgbClr val="231F20"/>
                </a:solidFill>
                <a:latin typeface="Times New Roman"/>
                <a:cs typeface="Times New Roman"/>
                <a:hlinkClick r:id="rId7"/>
              </a:rPr>
              <a:t>EDA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920227" y="7156390"/>
            <a:ext cx="1361440" cy="1729739"/>
          </a:xfrm>
          <a:prstGeom prst="rect">
            <a:avLst/>
          </a:prstGeom>
        </p:spPr>
        <p:txBody>
          <a:bodyPr wrap="square" lIns="0" tIns="27368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155"/>
              </a:spcBef>
            </a:pPr>
            <a:r>
              <a:rPr dirty="0" sz="6250" spc="-25" b="1">
                <a:solidFill>
                  <a:srgbClr val="231F20"/>
                </a:solidFill>
                <a:latin typeface="Times New Roman"/>
                <a:cs typeface="Times New Roman"/>
                <a:hlinkClick r:id="rId8"/>
              </a:rPr>
              <a:t>06</a:t>
            </a:r>
            <a:endParaRPr sz="62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855"/>
              </a:spcBef>
            </a:pPr>
            <a:r>
              <a:rPr dirty="0" sz="2500" spc="-10">
                <a:solidFill>
                  <a:srgbClr val="231F20"/>
                </a:solidFill>
                <a:latin typeface="Times New Roman"/>
                <a:cs typeface="Times New Roman"/>
                <a:hlinkClick r:id="rId8"/>
              </a:rPr>
              <a:t>Modelling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169954" y="7200220"/>
            <a:ext cx="1414145" cy="1729739"/>
          </a:xfrm>
          <a:prstGeom prst="rect">
            <a:avLst/>
          </a:prstGeom>
        </p:spPr>
        <p:txBody>
          <a:bodyPr wrap="square" lIns="0" tIns="27368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155"/>
              </a:spcBef>
            </a:pPr>
            <a:r>
              <a:rPr dirty="0" sz="6250" spc="-25" b="1">
                <a:solidFill>
                  <a:srgbClr val="231F20"/>
                </a:solidFill>
                <a:latin typeface="Times New Roman"/>
                <a:cs typeface="Times New Roman"/>
                <a:hlinkClick r:id="rId9"/>
              </a:rPr>
              <a:t>07</a:t>
            </a:r>
            <a:endParaRPr sz="62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855"/>
              </a:spcBef>
            </a:pPr>
            <a:r>
              <a:rPr dirty="0" sz="2500" spc="-10">
                <a:solidFill>
                  <a:srgbClr val="231F20"/>
                </a:solidFill>
                <a:latin typeface="Times New Roman"/>
                <a:cs typeface="Times New Roman"/>
                <a:hlinkClick r:id="rId9"/>
              </a:rPr>
              <a:t>Evaluation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8428363" y="7156390"/>
            <a:ext cx="1449705" cy="1729739"/>
          </a:xfrm>
          <a:prstGeom prst="rect">
            <a:avLst/>
          </a:prstGeom>
        </p:spPr>
        <p:txBody>
          <a:bodyPr wrap="square" lIns="0" tIns="27368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155"/>
              </a:spcBef>
            </a:pPr>
            <a:r>
              <a:rPr dirty="0" sz="6250" spc="-25" b="1">
                <a:solidFill>
                  <a:srgbClr val="231F20"/>
                </a:solidFill>
                <a:latin typeface="Times New Roman"/>
                <a:cs typeface="Times New Roman"/>
                <a:hlinkClick r:id="rId10"/>
              </a:rPr>
              <a:t>08</a:t>
            </a:r>
            <a:endParaRPr sz="62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855"/>
              </a:spcBef>
            </a:pPr>
            <a:r>
              <a:rPr dirty="0" sz="2500" spc="-10">
                <a:solidFill>
                  <a:srgbClr val="231F20"/>
                </a:solidFill>
                <a:latin typeface="Times New Roman"/>
                <a:cs typeface="Times New Roman"/>
                <a:hlinkClick r:id="rId10"/>
              </a:rPr>
              <a:t>Challenges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1590954" y="7200220"/>
            <a:ext cx="1670685" cy="1729739"/>
          </a:xfrm>
          <a:prstGeom prst="rect">
            <a:avLst/>
          </a:prstGeom>
        </p:spPr>
        <p:txBody>
          <a:bodyPr wrap="square" lIns="0" tIns="273685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2155"/>
              </a:spcBef>
            </a:pPr>
            <a:r>
              <a:rPr dirty="0" sz="6250" spc="-25" b="1">
                <a:solidFill>
                  <a:srgbClr val="231F20"/>
                </a:solidFill>
                <a:latin typeface="Times New Roman"/>
                <a:cs typeface="Times New Roman"/>
                <a:hlinkClick r:id="rId11"/>
              </a:rPr>
              <a:t>09</a:t>
            </a:r>
            <a:endParaRPr sz="62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855"/>
              </a:spcBef>
            </a:pPr>
            <a:r>
              <a:rPr dirty="0" sz="2500">
                <a:solidFill>
                  <a:srgbClr val="231F20"/>
                </a:solidFill>
                <a:latin typeface="Times New Roman"/>
                <a:cs typeface="Times New Roman"/>
                <a:hlinkClick r:id="rId11"/>
              </a:rPr>
              <a:t>Future</a:t>
            </a:r>
            <a:r>
              <a:rPr dirty="0" sz="2500" spc="-25">
                <a:solidFill>
                  <a:srgbClr val="231F20"/>
                </a:solidFill>
                <a:latin typeface="Times New Roman"/>
                <a:cs typeface="Times New Roman"/>
                <a:hlinkClick r:id="rId11"/>
              </a:rPr>
              <a:t> </a:t>
            </a:r>
            <a:r>
              <a:rPr dirty="0" sz="2500" spc="-20">
                <a:solidFill>
                  <a:srgbClr val="231F20"/>
                </a:solidFill>
                <a:latin typeface="Times New Roman"/>
                <a:cs typeface="Times New Roman"/>
                <a:hlinkClick r:id="rId11"/>
              </a:rPr>
              <a:t>Work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4375508" y="4881530"/>
            <a:ext cx="2631440" cy="1729739"/>
          </a:xfrm>
          <a:prstGeom prst="rect">
            <a:avLst/>
          </a:prstGeom>
        </p:spPr>
        <p:txBody>
          <a:bodyPr wrap="square" lIns="0" tIns="273685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2155"/>
              </a:spcBef>
            </a:pPr>
            <a:r>
              <a:rPr dirty="0" sz="6250" spc="-25" b="1">
                <a:solidFill>
                  <a:srgbClr val="231F20"/>
                </a:solidFill>
                <a:latin typeface="Times New Roman"/>
                <a:cs typeface="Times New Roman"/>
                <a:hlinkClick r:id="rId12"/>
              </a:rPr>
              <a:t>05</a:t>
            </a:r>
            <a:endParaRPr sz="62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855"/>
              </a:spcBef>
            </a:pPr>
            <a:r>
              <a:rPr dirty="0" sz="2500">
                <a:solidFill>
                  <a:srgbClr val="231F20"/>
                </a:solidFill>
                <a:latin typeface="Times New Roman"/>
                <a:cs typeface="Times New Roman"/>
                <a:hlinkClick r:id="rId12"/>
              </a:rPr>
              <a:t>Feature</a:t>
            </a:r>
            <a:r>
              <a:rPr dirty="0" sz="2500" spc="-30">
                <a:solidFill>
                  <a:srgbClr val="231F20"/>
                </a:solidFill>
                <a:latin typeface="Times New Roman"/>
                <a:cs typeface="Times New Roman"/>
                <a:hlinkClick r:id="rId12"/>
              </a:rPr>
              <a:t> </a:t>
            </a:r>
            <a:r>
              <a:rPr dirty="0" sz="2500" spc="-10">
                <a:solidFill>
                  <a:srgbClr val="231F20"/>
                </a:solidFill>
                <a:latin typeface="Times New Roman"/>
                <a:cs typeface="Times New Roman"/>
                <a:hlinkClick r:id="rId12"/>
              </a:rPr>
              <a:t>Engineering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4955329" y="7220201"/>
            <a:ext cx="1485900" cy="1729739"/>
          </a:xfrm>
          <a:prstGeom prst="rect">
            <a:avLst/>
          </a:prstGeom>
        </p:spPr>
        <p:txBody>
          <a:bodyPr wrap="square" lIns="0" tIns="27368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155"/>
              </a:spcBef>
            </a:pPr>
            <a:r>
              <a:rPr dirty="0" sz="6250" spc="-25" b="1">
                <a:solidFill>
                  <a:srgbClr val="231F20"/>
                </a:solidFill>
                <a:latin typeface="Times New Roman"/>
                <a:cs typeface="Times New Roman"/>
                <a:hlinkClick r:id="rId13"/>
              </a:rPr>
              <a:t>10</a:t>
            </a:r>
            <a:endParaRPr sz="62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855"/>
              </a:spcBef>
            </a:pPr>
            <a:r>
              <a:rPr dirty="0" sz="2500" spc="-10">
                <a:solidFill>
                  <a:srgbClr val="231F20"/>
                </a:solidFill>
                <a:latin typeface="Times New Roman"/>
                <a:cs typeface="Times New Roman"/>
                <a:hlinkClick r:id="rId13"/>
              </a:rPr>
              <a:t>Conclusion</a:t>
            </a:r>
            <a:endParaRPr sz="2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40861" y="0"/>
              <a:ext cx="10347138" cy="10286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6978" y="0"/>
              <a:ext cx="9241021" cy="102870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990628" y="4229127"/>
              <a:ext cx="1828800" cy="1828800"/>
            </a:xfrm>
            <a:custGeom>
              <a:avLst/>
              <a:gdLst/>
              <a:ahLst/>
              <a:cxnLst/>
              <a:rect l="l" t="t" r="r" b="b"/>
              <a:pathLst>
                <a:path w="1828800" h="1828800">
                  <a:moveTo>
                    <a:pt x="914371" y="1828743"/>
                  </a:moveTo>
                  <a:lnTo>
                    <a:pt x="865810" y="1827476"/>
                  </a:lnTo>
                  <a:lnTo>
                    <a:pt x="817909" y="1823716"/>
                  </a:lnTo>
                  <a:lnTo>
                    <a:pt x="770731" y="1817526"/>
                  </a:lnTo>
                  <a:lnTo>
                    <a:pt x="724340" y="1808970"/>
                  </a:lnTo>
                  <a:lnTo>
                    <a:pt x="678798" y="1798111"/>
                  </a:lnTo>
                  <a:lnTo>
                    <a:pt x="634169" y="1785011"/>
                  </a:lnTo>
                  <a:lnTo>
                    <a:pt x="590517" y="1769735"/>
                  </a:lnTo>
                  <a:lnTo>
                    <a:pt x="547904" y="1752346"/>
                  </a:lnTo>
                  <a:lnTo>
                    <a:pt x="506393" y="1732906"/>
                  </a:lnTo>
                  <a:lnTo>
                    <a:pt x="466048" y="1711478"/>
                  </a:lnTo>
                  <a:lnTo>
                    <a:pt x="426932" y="1688127"/>
                  </a:lnTo>
                  <a:lnTo>
                    <a:pt x="389108" y="1662915"/>
                  </a:lnTo>
                  <a:lnTo>
                    <a:pt x="352640" y="1635905"/>
                  </a:lnTo>
                  <a:lnTo>
                    <a:pt x="317590" y="1607161"/>
                  </a:lnTo>
                  <a:lnTo>
                    <a:pt x="284021" y="1576745"/>
                  </a:lnTo>
                  <a:lnTo>
                    <a:pt x="251998" y="1544722"/>
                  </a:lnTo>
                  <a:lnTo>
                    <a:pt x="221582" y="1511153"/>
                  </a:lnTo>
                  <a:lnTo>
                    <a:pt x="192838" y="1476103"/>
                  </a:lnTo>
                  <a:lnTo>
                    <a:pt x="165828" y="1439635"/>
                  </a:lnTo>
                  <a:lnTo>
                    <a:pt x="140616" y="1401811"/>
                  </a:lnTo>
                  <a:lnTo>
                    <a:pt x="117265" y="1362695"/>
                  </a:lnTo>
                  <a:lnTo>
                    <a:pt x="95837" y="1322350"/>
                  </a:lnTo>
                  <a:lnTo>
                    <a:pt x="76397" y="1280839"/>
                  </a:lnTo>
                  <a:lnTo>
                    <a:pt x="59008" y="1238226"/>
                  </a:lnTo>
                  <a:lnTo>
                    <a:pt x="43732" y="1194574"/>
                  </a:lnTo>
                  <a:lnTo>
                    <a:pt x="30632" y="1149945"/>
                  </a:lnTo>
                  <a:lnTo>
                    <a:pt x="19773" y="1104403"/>
                  </a:lnTo>
                  <a:lnTo>
                    <a:pt x="11217" y="1058012"/>
                  </a:lnTo>
                  <a:lnTo>
                    <a:pt x="5027" y="1010834"/>
                  </a:lnTo>
                  <a:lnTo>
                    <a:pt x="1267" y="962933"/>
                  </a:lnTo>
                  <a:lnTo>
                    <a:pt x="0" y="914371"/>
                  </a:lnTo>
                  <a:lnTo>
                    <a:pt x="1267" y="865810"/>
                  </a:lnTo>
                  <a:lnTo>
                    <a:pt x="5027" y="817909"/>
                  </a:lnTo>
                  <a:lnTo>
                    <a:pt x="11217" y="770731"/>
                  </a:lnTo>
                  <a:lnTo>
                    <a:pt x="19773" y="724340"/>
                  </a:lnTo>
                  <a:lnTo>
                    <a:pt x="30632" y="678798"/>
                  </a:lnTo>
                  <a:lnTo>
                    <a:pt x="43732" y="634169"/>
                  </a:lnTo>
                  <a:lnTo>
                    <a:pt x="59008" y="590517"/>
                  </a:lnTo>
                  <a:lnTo>
                    <a:pt x="76397" y="547904"/>
                  </a:lnTo>
                  <a:lnTo>
                    <a:pt x="95837" y="506393"/>
                  </a:lnTo>
                  <a:lnTo>
                    <a:pt x="117265" y="466048"/>
                  </a:lnTo>
                  <a:lnTo>
                    <a:pt x="140616" y="426932"/>
                  </a:lnTo>
                  <a:lnTo>
                    <a:pt x="165828" y="389108"/>
                  </a:lnTo>
                  <a:lnTo>
                    <a:pt x="192838" y="352640"/>
                  </a:lnTo>
                  <a:lnTo>
                    <a:pt x="221582" y="317590"/>
                  </a:lnTo>
                  <a:lnTo>
                    <a:pt x="251998" y="284021"/>
                  </a:lnTo>
                  <a:lnTo>
                    <a:pt x="284021" y="251998"/>
                  </a:lnTo>
                  <a:lnTo>
                    <a:pt x="317590" y="221582"/>
                  </a:lnTo>
                  <a:lnTo>
                    <a:pt x="352640" y="192838"/>
                  </a:lnTo>
                  <a:lnTo>
                    <a:pt x="389108" y="165828"/>
                  </a:lnTo>
                  <a:lnTo>
                    <a:pt x="426932" y="140616"/>
                  </a:lnTo>
                  <a:lnTo>
                    <a:pt x="466048" y="117265"/>
                  </a:lnTo>
                  <a:lnTo>
                    <a:pt x="506393" y="95837"/>
                  </a:lnTo>
                  <a:lnTo>
                    <a:pt x="547904" y="76397"/>
                  </a:lnTo>
                  <a:lnTo>
                    <a:pt x="590517" y="59008"/>
                  </a:lnTo>
                  <a:lnTo>
                    <a:pt x="634169" y="43732"/>
                  </a:lnTo>
                  <a:lnTo>
                    <a:pt x="678798" y="30632"/>
                  </a:lnTo>
                  <a:lnTo>
                    <a:pt x="724340" y="19773"/>
                  </a:lnTo>
                  <a:lnTo>
                    <a:pt x="770731" y="11217"/>
                  </a:lnTo>
                  <a:lnTo>
                    <a:pt x="817909" y="5027"/>
                  </a:lnTo>
                  <a:lnTo>
                    <a:pt x="865810" y="1267"/>
                  </a:lnTo>
                  <a:lnTo>
                    <a:pt x="914371" y="0"/>
                  </a:lnTo>
                  <a:lnTo>
                    <a:pt x="962933" y="1267"/>
                  </a:lnTo>
                  <a:lnTo>
                    <a:pt x="1010834" y="5027"/>
                  </a:lnTo>
                  <a:lnTo>
                    <a:pt x="1058012" y="11217"/>
                  </a:lnTo>
                  <a:lnTo>
                    <a:pt x="1104403" y="19773"/>
                  </a:lnTo>
                  <a:lnTo>
                    <a:pt x="1149945" y="30632"/>
                  </a:lnTo>
                  <a:lnTo>
                    <a:pt x="1194574" y="43732"/>
                  </a:lnTo>
                  <a:lnTo>
                    <a:pt x="1238226" y="59008"/>
                  </a:lnTo>
                  <a:lnTo>
                    <a:pt x="1280839" y="76397"/>
                  </a:lnTo>
                  <a:lnTo>
                    <a:pt x="1322350" y="95837"/>
                  </a:lnTo>
                  <a:lnTo>
                    <a:pt x="1362695" y="117265"/>
                  </a:lnTo>
                  <a:lnTo>
                    <a:pt x="1401811" y="140616"/>
                  </a:lnTo>
                  <a:lnTo>
                    <a:pt x="1439635" y="165828"/>
                  </a:lnTo>
                  <a:lnTo>
                    <a:pt x="1476103" y="192838"/>
                  </a:lnTo>
                  <a:lnTo>
                    <a:pt x="1511153" y="221582"/>
                  </a:lnTo>
                  <a:lnTo>
                    <a:pt x="1544722" y="251998"/>
                  </a:lnTo>
                  <a:lnTo>
                    <a:pt x="1576745" y="284021"/>
                  </a:lnTo>
                  <a:lnTo>
                    <a:pt x="1607161" y="317590"/>
                  </a:lnTo>
                  <a:lnTo>
                    <a:pt x="1635905" y="352640"/>
                  </a:lnTo>
                  <a:lnTo>
                    <a:pt x="1662915" y="389108"/>
                  </a:lnTo>
                  <a:lnTo>
                    <a:pt x="1688127" y="426932"/>
                  </a:lnTo>
                  <a:lnTo>
                    <a:pt x="1711478" y="466048"/>
                  </a:lnTo>
                  <a:lnTo>
                    <a:pt x="1732906" y="506393"/>
                  </a:lnTo>
                  <a:lnTo>
                    <a:pt x="1752346" y="547904"/>
                  </a:lnTo>
                  <a:lnTo>
                    <a:pt x="1769735" y="590517"/>
                  </a:lnTo>
                  <a:lnTo>
                    <a:pt x="1785011" y="634169"/>
                  </a:lnTo>
                  <a:lnTo>
                    <a:pt x="1798111" y="678798"/>
                  </a:lnTo>
                  <a:lnTo>
                    <a:pt x="1808970" y="724340"/>
                  </a:lnTo>
                  <a:lnTo>
                    <a:pt x="1817526" y="770731"/>
                  </a:lnTo>
                  <a:lnTo>
                    <a:pt x="1823716" y="817909"/>
                  </a:lnTo>
                  <a:lnTo>
                    <a:pt x="1827476" y="865810"/>
                  </a:lnTo>
                  <a:lnTo>
                    <a:pt x="1828743" y="914371"/>
                  </a:lnTo>
                  <a:lnTo>
                    <a:pt x="1827476" y="962933"/>
                  </a:lnTo>
                  <a:lnTo>
                    <a:pt x="1823716" y="1010834"/>
                  </a:lnTo>
                  <a:lnTo>
                    <a:pt x="1817526" y="1058012"/>
                  </a:lnTo>
                  <a:lnTo>
                    <a:pt x="1808970" y="1104403"/>
                  </a:lnTo>
                  <a:lnTo>
                    <a:pt x="1798111" y="1149945"/>
                  </a:lnTo>
                  <a:lnTo>
                    <a:pt x="1785011" y="1194574"/>
                  </a:lnTo>
                  <a:lnTo>
                    <a:pt x="1769735" y="1238226"/>
                  </a:lnTo>
                  <a:lnTo>
                    <a:pt x="1752346" y="1280839"/>
                  </a:lnTo>
                  <a:lnTo>
                    <a:pt x="1732906" y="1322350"/>
                  </a:lnTo>
                  <a:lnTo>
                    <a:pt x="1711478" y="1362695"/>
                  </a:lnTo>
                  <a:lnTo>
                    <a:pt x="1688127" y="1401811"/>
                  </a:lnTo>
                  <a:lnTo>
                    <a:pt x="1662915" y="1439635"/>
                  </a:lnTo>
                  <a:lnTo>
                    <a:pt x="1635905" y="1476103"/>
                  </a:lnTo>
                  <a:lnTo>
                    <a:pt x="1607161" y="1511153"/>
                  </a:lnTo>
                  <a:lnTo>
                    <a:pt x="1576745" y="1544722"/>
                  </a:lnTo>
                  <a:lnTo>
                    <a:pt x="1544722" y="1576745"/>
                  </a:lnTo>
                  <a:lnTo>
                    <a:pt x="1511153" y="1607161"/>
                  </a:lnTo>
                  <a:lnTo>
                    <a:pt x="1476103" y="1635905"/>
                  </a:lnTo>
                  <a:lnTo>
                    <a:pt x="1439635" y="1662915"/>
                  </a:lnTo>
                  <a:lnTo>
                    <a:pt x="1401811" y="1688127"/>
                  </a:lnTo>
                  <a:lnTo>
                    <a:pt x="1362695" y="1711478"/>
                  </a:lnTo>
                  <a:lnTo>
                    <a:pt x="1322350" y="1732906"/>
                  </a:lnTo>
                  <a:lnTo>
                    <a:pt x="1280839" y="1752346"/>
                  </a:lnTo>
                  <a:lnTo>
                    <a:pt x="1238226" y="1769735"/>
                  </a:lnTo>
                  <a:lnTo>
                    <a:pt x="1194574" y="1785011"/>
                  </a:lnTo>
                  <a:lnTo>
                    <a:pt x="1149945" y="1798111"/>
                  </a:lnTo>
                  <a:lnTo>
                    <a:pt x="1104403" y="1808970"/>
                  </a:lnTo>
                  <a:lnTo>
                    <a:pt x="1058012" y="1817526"/>
                  </a:lnTo>
                  <a:lnTo>
                    <a:pt x="1010834" y="1823716"/>
                  </a:lnTo>
                  <a:lnTo>
                    <a:pt x="962933" y="1827476"/>
                  </a:lnTo>
                  <a:lnTo>
                    <a:pt x="914371" y="1828743"/>
                  </a:lnTo>
                  <a:close/>
                </a:path>
              </a:pathLst>
            </a:custGeom>
            <a:solidFill>
              <a:srgbClr val="01010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5530" y="4687031"/>
              <a:ext cx="1236497" cy="858803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990628" y="6584036"/>
              <a:ext cx="1828800" cy="1828800"/>
            </a:xfrm>
            <a:custGeom>
              <a:avLst/>
              <a:gdLst/>
              <a:ahLst/>
              <a:cxnLst/>
              <a:rect l="l" t="t" r="r" b="b"/>
              <a:pathLst>
                <a:path w="1828800" h="1828800">
                  <a:moveTo>
                    <a:pt x="914371" y="1828743"/>
                  </a:moveTo>
                  <a:lnTo>
                    <a:pt x="865810" y="1827476"/>
                  </a:lnTo>
                  <a:lnTo>
                    <a:pt x="817909" y="1823716"/>
                  </a:lnTo>
                  <a:lnTo>
                    <a:pt x="770731" y="1817526"/>
                  </a:lnTo>
                  <a:lnTo>
                    <a:pt x="724340" y="1808970"/>
                  </a:lnTo>
                  <a:lnTo>
                    <a:pt x="678798" y="1798111"/>
                  </a:lnTo>
                  <a:lnTo>
                    <a:pt x="634169" y="1785011"/>
                  </a:lnTo>
                  <a:lnTo>
                    <a:pt x="590517" y="1769735"/>
                  </a:lnTo>
                  <a:lnTo>
                    <a:pt x="547904" y="1752346"/>
                  </a:lnTo>
                  <a:lnTo>
                    <a:pt x="506393" y="1732906"/>
                  </a:lnTo>
                  <a:lnTo>
                    <a:pt x="466048" y="1711478"/>
                  </a:lnTo>
                  <a:lnTo>
                    <a:pt x="426932" y="1688127"/>
                  </a:lnTo>
                  <a:lnTo>
                    <a:pt x="389108" y="1662915"/>
                  </a:lnTo>
                  <a:lnTo>
                    <a:pt x="352640" y="1635905"/>
                  </a:lnTo>
                  <a:lnTo>
                    <a:pt x="317590" y="1607161"/>
                  </a:lnTo>
                  <a:lnTo>
                    <a:pt x="284021" y="1576745"/>
                  </a:lnTo>
                  <a:lnTo>
                    <a:pt x="251998" y="1544722"/>
                  </a:lnTo>
                  <a:lnTo>
                    <a:pt x="221582" y="1511153"/>
                  </a:lnTo>
                  <a:lnTo>
                    <a:pt x="192838" y="1476103"/>
                  </a:lnTo>
                  <a:lnTo>
                    <a:pt x="165828" y="1439635"/>
                  </a:lnTo>
                  <a:lnTo>
                    <a:pt x="140616" y="1401811"/>
                  </a:lnTo>
                  <a:lnTo>
                    <a:pt x="117265" y="1362695"/>
                  </a:lnTo>
                  <a:lnTo>
                    <a:pt x="95837" y="1322350"/>
                  </a:lnTo>
                  <a:lnTo>
                    <a:pt x="76397" y="1280839"/>
                  </a:lnTo>
                  <a:lnTo>
                    <a:pt x="59008" y="1238226"/>
                  </a:lnTo>
                  <a:lnTo>
                    <a:pt x="43732" y="1194573"/>
                  </a:lnTo>
                  <a:lnTo>
                    <a:pt x="30632" y="1149945"/>
                  </a:lnTo>
                  <a:lnTo>
                    <a:pt x="19773" y="1104403"/>
                  </a:lnTo>
                  <a:lnTo>
                    <a:pt x="11217" y="1058012"/>
                  </a:lnTo>
                  <a:lnTo>
                    <a:pt x="5027" y="1010834"/>
                  </a:lnTo>
                  <a:lnTo>
                    <a:pt x="1267" y="962932"/>
                  </a:lnTo>
                  <a:lnTo>
                    <a:pt x="0" y="914371"/>
                  </a:lnTo>
                  <a:lnTo>
                    <a:pt x="1267" y="865810"/>
                  </a:lnTo>
                  <a:lnTo>
                    <a:pt x="5027" y="817908"/>
                  </a:lnTo>
                  <a:lnTo>
                    <a:pt x="11217" y="770731"/>
                  </a:lnTo>
                  <a:lnTo>
                    <a:pt x="19773" y="724339"/>
                  </a:lnTo>
                  <a:lnTo>
                    <a:pt x="30632" y="678798"/>
                  </a:lnTo>
                  <a:lnTo>
                    <a:pt x="43732" y="634169"/>
                  </a:lnTo>
                  <a:lnTo>
                    <a:pt x="59008" y="590517"/>
                  </a:lnTo>
                  <a:lnTo>
                    <a:pt x="76397" y="547904"/>
                  </a:lnTo>
                  <a:lnTo>
                    <a:pt x="95837" y="506393"/>
                  </a:lnTo>
                  <a:lnTo>
                    <a:pt x="117265" y="466048"/>
                  </a:lnTo>
                  <a:lnTo>
                    <a:pt x="140616" y="426932"/>
                  </a:lnTo>
                  <a:lnTo>
                    <a:pt x="165828" y="389108"/>
                  </a:lnTo>
                  <a:lnTo>
                    <a:pt x="192838" y="352640"/>
                  </a:lnTo>
                  <a:lnTo>
                    <a:pt x="221582" y="317590"/>
                  </a:lnTo>
                  <a:lnTo>
                    <a:pt x="251998" y="284021"/>
                  </a:lnTo>
                  <a:lnTo>
                    <a:pt x="284021" y="251998"/>
                  </a:lnTo>
                  <a:lnTo>
                    <a:pt x="317590" y="221582"/>
                  </a:lnTo>
                  <a:lnTo>
                    <a:pt x="352640" y="192838"/>
                  </a:lnTo>
                  <a:lnTo>
                    <a:pt x="389108" y="165828"/>
                  </a:lnTo>
                  <a:lnTo>
                    <a:pt x="426932" y="140616"/>
                  </a:lnTo>
                  <a:lnTo>
                    <a:pt x="466048" y="117265"/>
                  </a:lnTo>
                  <a:lnTo>
                    <a:pt x="506393" y="95837"/>
                  </a:lnTo>
                  <a:lnTo>
                    <a:pt x="547904" y="76397"/>
                  </a:lnTo>
                  <a:lnTo>
                    <a:pt x="590517" y="59008"/>
                  </a:lnTo>
                  <a:lnTo>
                    <a:pt x="634169" y="43732"/>
                  </a:lnTo>
                  <a:lnTo>
                    <a:pt x="678798" y="30632"/>
                  </a:lnTo>
                  <a:lnTo>
                    <a:pt x="724340" y="19773"/>
                  </a:lnTo>
                  <a:lnTo>
                    <a:pt x="770731" y="11217"/>
                  </a:lnTo>
                  <a:lnTo>
                    <a:pt x="817909" y="5027"/>
                  </a:lnTo>
                  <a:lnTo>
                    <a:pt x="865810" y="1267"/>
                  </a:lnTo>
                  <a:lnTo>
                    <a:pt x="914371" y="0"/>
                  </a:lnTo>
                  <a:lnTo>
                    <a:pt x="962933" y="1267"/>
                  </a:lnTo>
                  <a:lnTo>
                    <a:pt x="1010834" y="5027"/>
                  </a:lnTo>
                  <a:lnTo>
                    <a:pt x="1058012" y="11217"/>
                  </a:lnTo>
                  <a:lnTo>
                    <a:pt x="1104403" y="19773"/>
                  </a:lnTo>
                  <a:lnTo>
                    <a:pt x="1149945" y="30632"/>
                  </a:lnTo>
                  <a:lnTo>
                    <a:pt x="1194574" y="43732"/>
                  </a:lnTo>
                  <a:lnTo>
                    <a:pt x="1238226" y="59008"/>
                  </a:lnTo>
                  <a:lnTo>
                    <a:pt x="1280839" y="76397"/>
                  </a:lnTo>
                  <a:lnTo>
                    <a:pt x="1322350" y="95837"/>
                  </a:lnTo>
                  <a:lnTo>
                    <a:pt x="1362695" y="117265"/>
                  </a:lnTo>
                  <a:lnTo>
                    <a:pt x="1401811" y="140616"/>
                  </a:lnTo>
                  <a:lnTo>
                    <a:pt x="1439635" y="165828"/>
                  </a:lnTo>
                  <a:lnTo>
                    <a:pt x="1476103" y="192838"/>
                  </a:lnTo>
                  <a:lnTo>
                    <a:pt x="1511153" y="221582"/>
                  </a:lnTo>
                  <a:lnTo>
                    <a:pt x="1544722" y="251998"/>
                  </a:lnTo>
                  <a:lnTo>
                    <a:pt x="1576745" y="284021"/>
                  </a:lnTo>
                  <a:lnTo>
                    <a:pt x="1607161" y="317590"/>
                  </a:lnTo>
                  <a:lnTo>
                    <a:pt x="1635905" y="352640"/>
                  </a:lnTo>
                  <a:lnTo>
                    <a:pt x="1662915" y="389108"/>
                  </a:lnTo>
                  <a:lnTo>
                    <a:pt x="1688127" y="426932"/>
                  </a:lnTo>
                  <a:lnTo>
                    <a:pt x="1711478" y="466048"/>
                  </a:lnTo>
                  <a:lnTo>
                    <a:pt x="1732906" y="506393"/>
                  </a:lnTo>
                  <a:lnTo>
                    <a:pt x="1752346" y="547904"/>
                  </a:lnTo>
                  <a:lnTo>
                    <a:pt x="1769735" y="590517"/>
                  </a:lnTo>
                  <a:lnTo>
                    <a:pt x="1785011" y="634169"/>
                  </a:lnTo>
                  <a:lnTo>
                    <a:pt x="1798111" y="678798"/>
                  </a:lnTo>
                  <a:lnTo>
                    <a:pt x="1808970" y="724339"/>
                  </a:lnTo>
                  <a:lnTo>
                    <a:pt x="1817526" y="770731"/>
                  </a:lnTo>
                  <a:lnTo>
                    <a:pt x="1823716" y="817908"/>
                  </a:lnTo>
                  <a:lnTo>
                    <a:pt x="1827476" y="865810"/>
                  </a:lnTo>
                  <a:lnTo>
                    <a:pt x="1828743" y="914371"/>
                  </a:lnTo>
                  <a:lnTo>
                    <a:pt x="1827476" y="962932"/>
                  </a:lnTo>
                  <a:lnTo>
                    <a:pt x="1823716" y="1010834"/>
                  </a:lnTo>
                  <a:lnTo>
                    <a:pt x="1817526" y="1058012"/>
                  </a:lnTo>
                  <a:lnTo>
                    <a:pt x="1808970" y="1104403"/>
                  </a:lnTo>
                  <a:lnTo>
                    <a:pt x="1798111" y="1149945"/>
                  </a:lnTo>
                  <a:lnTo>
                    <a:pt x="1785011" y="1194573"/>
                  </a:lnTo>
                  <a:lnTo>
                    <a:pt x="1769735" y="1238226"/>
                  </a:lnTo>
                  <a:lnTo>
                    <a:pt x="1752346" y="1280839"/>
                  </a:lnTo>
                  <a:lnTo>
                    <a:pt x="1732906" y="1322350"/>
                  </a:lnTo>
                  <a:lnTo>
                    <a:pt x="1711478" y="1362695"/>
                  </a:lnTo>
                  <a:lnTo>
                    <a:pt x="1688127" y="1401811"/>
                  </a:lnTo>
                  <a:lnTo>
                    <a:pt x="1662915" y="1439635"/>
                  </a:lnTo>
                  <a:lnTo>
                    <a:pt x="1635905" y="1476103"/>
                  </a:lnTo>
                  <a:lnTo>
                    <a:pt x="1607161" y="1511153"/>
                  </a:lnTo>
                  <a:lnTo>
                    <a:pt x="1576745" y="1544722"/>
                  </a:lnTo>
                  <a:lnTo>
                    <a:pt x="1544722" y="1576745"/>
                  </a:lnTo>
                  <a:lnTo>
                    <a:pt x="1511153" y="1607161"/>
                  </a:lnTo>
                  <a:lnTo>
                    <a:pt x="1476103" y="1635905"/>
                  </a:lnTo>
                  <a:lnTo>
                    <a:pt x="1439635" y="1662915"/>
                  </a:lnTo>
                  <a:lnTo>
                    <a:pt x="1401811" y="1688127"/>
                  </a:lnTo>
                  <a:lnTo>
                    <a:pt x="1362695" y="1711478"/>
                  </a:lnTo>
                  <a:lnTo>
                    <a:pt x="1322350" y="1732906"/>
                  </a:lnTo>
                  <a:lnTo>
                    <a:pt x="1280839" y="1752346"/>
                  </a:lnTo>
                  <a:lnTo>
                    <a:pt x="1238226" y="1769735"/>
                  </a:lnTo>
                  <a:lnTo>
                    <a:pt x="1194574" y="1785011"/>
                  </a:lnTo>
                  <a:lnTo>
                    <a:pt x="1149945" y="1798111"/>
                  </a:lnTo>
                  <a:lnTo>
                    <a:pt x="1104403" y="1808970"/>
                  </a:lnTo>
                  <a:lnTo>
                    <a:pt x="1058012" y="1817526"/>
                  </a:lnTo>
                  <a:lnTo>
                    <a:pt x="1010834" y="1823716"/>
                  </a:lnTo>
                  <a:lnTo>
                    <a:pt x="962933" y="1827476"/>
                  </a:lnTo>
                  <a:lnTo>
                    <a:pt x="914371" y="1828743"/>
                  </a:lnTo>
                  <a:close/>
                </a:path>
              </a:pathLst>
            </a:custGeom>
            <a:solidFill>
              <a:srgbClr val="01010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2175" y="6983442"/>
              <a:ext cx="1043207" cy="1029929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0" y="803081"/>
              <a:ext cx="11909425" cy="2258060"/>
            </a:xfrm>
            <a:custGeom>
              <a:avLst/>
              <a:gdLst/>
              <a:ahLst/>
              <a:cxnLst/>
              <a:rect l="l" t="t" r="r" b="b"/>
              <a:pathLst>
                <a:path w="11909425" h="2258060">
                  <a:moveTo>
                    <a:pt x="11909061" y="2258022"/>
                  </a:moveTo>
                  <a:lnTo>
                    <a:pt x="1574228" y="2258022"/>
                  </a:lnTo>
                  <a:lnTo>
                    <a:pt x="0" y="0"/>
                  </a:lnTo>
                  <a:lnTo>
                    <a:pt x="10334833" y="0"/>
                  </a:lnTo>
                  <a:lnTo>
                    <a:pt x="11909061" y="2258022"/>
                  </a:lnTo>
                  <a:close/>
                </a:path>
              </a:pathLst>
            </a:custGeom>
            <a:solidFill>
              <a:srgbClr val="01010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38600"/>
              </a:lnSpc>
              <a:spcBef>
                <a:spcPts val="95"/>
              </a:spcBef>
            </a:pPr>
            <a:r>
              <a:rPr dirty="0"/>
              <a:t>Customer</a:t>
            </a:r>
            <a:r>
              <a:rPr dirty="0" spc="-10"/>
              <a:t> </a:t>
            </a:r>
            <a:r>
              <a:rPr dirty="0"/>
              <a:t>churn</a:t>
            </a:r>
            <a:r>
              <a:rPr dirty="0" spc="-5"/>
              <a:t> </a:t>
            </a:r>
            <a:r>
              <a:rPr dirty="0"/>
              <a:t>is</a:t>
            </a:r>
            <a:r>
              <a:rPr dirty="0" spc="-10"/>
              <a:t> </a:t>
            </a:r>
            <a:r>
              <a:rPr dirty="0"/>
              <a:t>a</a:t>
            </a:r>
            <a:r>
              <a:rPr dirty="0" spc="-5"/>
              <a:t> </a:t>
            </a:r>
            <a:r>
              <a:rPr dirty="0"/>
              <a:t>critical</a:t>
            </a:r>
            <a:r>
              <a:rPr dirty="0" spc="-10"/>
              <a:t> </a:t>
            </a:r>
            <a:r>
              <a:rPr dirty="0"/>
              <a:t>issue</a:t>
            </a:r>
            <a:r>
              <a:rPr dirty="0" spc="-5"/>
              <a:t> </a:t>
            </a:r>
            <a:r>
              <a:rPr dirty="0"/>
              <a:t>for</a:t>
            </a:r>
            <a:r>
              <a:rPr dirty="0" spc="-5"/>
              <a:t> </a:t>
            </a:r>
            <a:r>
              <a:rPr dirty="0"/>
              <a:t>telecom</a:t>
            </a:r>
            <a:r>
              <a:rPr dirty="0" spc="-10"/>
              <a:t> </a:t>
            </a:r>
            <a:r>
              <a:rPr dirty="0"/>
              <a:t>companies,</a:t>
            </a:r>
            <a:r>
              <a:rPr dirty="0" spc="-5"/>
              <a:t> </a:t>
            </a:r>
            <a:r>
              <a:rPr dirty="0"/>
              <a:t>as</a:t>
            </a:r>
            <a:r>
              <a:rPr dirty="0" spc="-10"/>
              <a:t> </a:t>
            </a:r>
            <a:r>
              <a:rPr dirty="0"/>
              <a:t>it</a:t>
            </a:r>
            <a:r>
              <a:rPr dirty="0" spc="-5"/>
              <a:t> </a:t>
            </a:r>
            <a:r>
              <a:rPr dirty="0"/>
              <a:t>can</a:t>
            </a:r>
            <a:r>
              <a:rPr dirty="0" spc="-10"/>
              <a:t> </a:t>
            </a:r>
            <a:r>
              <a:rPr dirty="0"/>
              <a:t>lead</a:t>
            </a:r>
            <a:r>
              <a:rPr dirty="0" spc="-5"/>
              <a:t> </a:t>
            </a:r>
            <a:r>
              <a:rPr dirty="0"/>
              <a:t>to</a:t>
            </a:r>
            <a:r>
              <a:rPr dirty="0" spc="-5"/>
              <a:t> </a:t>
            </a:r>
            <a:r>
              <a:rPr dirty="0" spc="-10"/>
              <a:t>significant </a:t>
            </a:r>
            <a:r>
              <a:rPr dirty="0"/>
              <a:t>revenue</a:t>
            </a:r>
            <a:r>
              <a:rPr dirty="0" spc="-15"/>
              <a:t> </a:t>
            </a:r>
            <a:r>
              <a:rPr dirty="0"/>
              <a:t>loss</a:t>
            </a:r>
            <a:r>
              <a:rPr dirty="0" spc="-10"/>
              <a:t> </a:t>
            </a:r>
            <a:r>
              <a:rPr dirty="0"/>
              <a:t>and</a:t>
            </a:r>
            <a:r>
              <a:rPr dirty="0" spc="-15"/>
              <a:t> </a:t>
            </a:r>
            <a:r>
              <a:rPr dirty="0"/>
              <a:t>damage</a:t>
            </a:r>
            <a:r>
              <a:rPr dirty="0" spc="-10"/>
              <a:t> </a:t>
            </a:r>
            <a:r>
              <a:rPr dirty="0"/>
              <a:t>to</a:t>
            </a:r>
            <a:r>
              <a:rPr dirty="0" spc="-10"/>
              <a:t> </a:t>
            </a:r>
            <a:r>
              <a:rPr dirty="0"/>
              <a:t>the</a:t>
            </a:r>
            <a:r>
              <a:rPr dirty="0" spc="-15"/>
              <a:t> </a:t>
            </a:r>
            <a:r>
              <a:rPr dirty="0"/>
              <a:t>company's</a:t>
            </a:r>
            <a:r>
              <a:rPr dirty="0" spc="-10"/>
              <a:t> </a:t>
            </a:r>
            <a:r>
              <a:rPr dirty="0"/>
              <a:t>reputation.</a:t>
            </a:r>
            <a:r>
              <a:rPr dirty="0" spc="-10"/>
              <a:t> </a:t>
            </a:r>
            <a:r>
              <a:rPr dirty="0"/>
              <a:t>ABC</a:t>
            </a:r>
            <a:r>
              <a:rPr dirty="0" spc="-15"/>
              <a:t> </a:t>
            </a:r>
            <a:r>
              <a:rPr dirty="0"/>
              <a:t>Voice,</a:t>
            </a:r>
            <a:r>
              <a:rPr dirty="0" spc="-10"/>
              <a:t> </a:t>
            </a:r>
            <a:r>
              <a:rPr dirty="0"/>
              <a:t>a</a:t>
            </a:r>
            <a:r>
              <a:rPr dirty="0" spc="-10"/>
              <a:t> telecom </a:t>
            </a:r>
            <a:r>
              <a:rPr dirty="0"/>
              <a:t>company</a:t>
            </a:r>
            <a:r>
              <a:rPr dirty="0" spc="-15"/>
              <a:t> </a:t>
            </a:r>
            <a:r>
              <a:rPr dirty="0"/>
              <a:t>that</a:t>
            </a:r>
            <a:r>
              <a:rPr dirty="0" spc="-5"/>
              <a:t> </a:t>
            </a:r>
            <a:r>
              <a:rPr dirty="0"/>
              <a:t>has</a:t>
            </a:r>
            <a:r>
              <a:rPr dirty="0" spc="-5"/>
              <a:t> </a:t>
            </a:r>
            <a:r>
              <a:rPr dirty="0"/>
              <a:t>been</a:t>
            </a:r>
            <a:r>
              <a:rPr dirty="0" spc="-5"/>
              <a:t> </a:t>
            </a:r>
            <a:r>
              <a:rPr dirty="0"/>
              <a:t>in</a:t>
            </a:r>
            <a:r>
              <a:rPr dirty="0" spc="-5"/>
              <a:t> </a:t>
            </a:r>
            <a:r>
              <a:rPr dirty="0"/>
              <a:t>operation</a:t>
            </a:r>
            <a:r>
              <a:rPr dirty="0" spc="-5"/>
              <a:t> </a:t>
            </a:r>
            <a:r>
              <a:rPr dirty="0"/>
              <a:t>since</a:t>
            </a:r>
            <a:r>
              <a:rPr dirty="0" spc="-5"/>
              <a:t> </a:t>
            </a:r>
            <a:r>
              <a:rPr dirty="0"/>
              <a:t>1999,</a:t>
            </a:r>
            <a:r>
              <a:rPr dirty="0" spc="-5"/>
              <a:t> </a:t>
            </a:r>
            <a:r>
              <a:rPr dirty="0"/>
              <a:t>is</a:t>
            </a:r>
            <a:r>
              <a:rPr dirty="0" spc="-5"/>
              <a:t> </a:t>
            </a:r>
            <a:r>
              <a:rPr dirty="0"/>
              <a:t>no</a:t>
            </a:r>
            <a:r>
              <a:rPr dirty="0" spc="-5"/>
              <a:t> </a:t>
            </a:r>
            <a:r>
              <a:rPr dirty="0"/>
              <a:t>exception</a:t>
            </a:r>
            <a:r>
              <a:rPr dirty="0" spc="-5"/>
              <a:t> </a:t>
            </a:r>
            <a:r>
              <a:rPr dirty="0"/>
              <a:t>to</a:t>
            </a:r>
            <a:r>
              <a:rPr dirty="0" spc="-5"/>
              <a:t> </a:t>
            </a:r>
            <a:r>
              <a:rPr dirty="0"/>
              <a:t>this</a:t>
            </a:r>
            <a:r>
              <a:rPr dirty="0" spc="-5"/>
              <a:t> </a:t>
            </a:r>
            <a:r>
              <a:rPr dirty="0" spc="-10"/>
              <a:t>challenge.</a:t>
            </a:r>
          </a:p>
          <a:p>
            <a:pPr marL="12700" marR="351790">
              <a:lnSpc>
                <a:spcPct val="138600"/>
              </a:lnSpc>
              <a:spcBef>
                <a:spcPts val="5"/>
              </a:spcBef>
            </a:pPr>
            <a:r>
              <a:rPr dirty="0"/>
              <a:t>Customer</a:t>
            </a:r>
            <a:r>
              <a:rPr dirty="0" spc="-20"/>
              <a:t> </a:t>
            </a:r>
            <a:r>
              <a:rPr dirty="0"/>
              <a:t>churn</a:t>
            </a:r>
            <a:r>
              <a:rPr dirty="0" spc="-5"/>
              <a:t> </a:t>
            </a:r>
            <a:r>
              <a:rPr dirty="0"/>
              <a:t>can</a:t>
            </a:r>
            <a:r>
              <a:rPr dirty="0" spc="-5"/>
              <a:t> </a:t>
            </a:r>
            <a:r>
              <a:rPr dirty="0"/>
              <a:t>be</a:t>
            </a:r>
            <a:r>
              <a:rPr dirty="0" spc="-5"/>
              <a:t> </a:t>
            </a:r>
            <a:r>
              <a:rPr dirty="0"/>
              <a:t>defined</a:t>
            </a:r>
            <a:r>
              <a:rPr dirty="0" spc="-10"/>
              <a:t> </a:t>
            </a:r>
            <a:r>
              <a:rPr dirty="0"/>
              <a:t>as</a:t>
            </a:r>
            <a:r>
              <a:rPr dirty="0" spc="-5"/>
              <a:t> </a:t>
            </a:r>
            <a:r>
              <a:rPr dirty="0"/>
              <a:t>the</a:t>
            </a:r>
            <a:r>
              <a:rPr dirty="0" spc="-5"/>
              <a:t> </a:t>
            </a:r>
            <a:r>
              <a:rPr dirty="0"/>
              <a:t>rate</a:t>
            </a:r>
            <a:r>
              <a:rPr dirty="0" spc="-5"/>
              <a:t> </a:t>
            </a:r>
            <a:r>
              <a:rPr dirty="0"/>
              <a:t>at</a:t>
            </a:r>
            <a:r>
              <a:rPr dirty="0" spc="-10"/>
              <a:t> </a:t>
            </a:r>
            <a:r>
              <a:rPr dirty="0"/>
              <a:t>which</a:t>
            </a:r>
            <a:r>
              <a:rPr dirty="0" spc="-5"/>
              <a:t> </a:t>
            </a:r>
            <a:r>
              <a:rPr dirty="0"/>
              <a:t>customers</a:t>
            </a:r>
            <a:r>
              <a:rPr dirty="0" spc="-5"/>
              <a:t> </a:t>
            </a:r>
            <a:r>
              <a:rPr dirty="0"/>
              <a:t>stop</a:t>
            </a:r>
            <a:r>
              <a:rPr dirty="0" spc="-5"/>
              <a:t> </a:t>
            </a:r>
            <a:r>
              <a:rPr dirty="0"/>
              <a:t>using</a:t>
            </a:r>
            <a:r>
              <a:rPr dirty="0" spc="-5"/>
              <a:t> </a:t>
            </a:r>
            <a:r>
              <a:rPr dirty="0" spc="-50"/>
              <a:t>a </a:t>
            </a:r>
            <a:r>
              <a:rPr dirty="0"/>
              <a:t>company's</a:t>
            </a:r>
            <a:r>
              <a:rPr dirty="0" spc="-15"/>
              <a:t> </a:t>
            </a:r>
            <a:r>
              <a:rPr dirty="0"/>
              <a:t>services.</a:t>
            </a:r>
            <a:r>
              <a:rPr dirty="0" spc="-10"/>
              <a:t> </a:t>
            </a:r>
            <a:r>
              <a:rPr dirty="0"/>
              <a:t>For</a:t>
            </a:r>
            <a:r>
              <a:rPr dirty="0" spc="-10"/>
              <a:t> </a:t>
            </a:r>
            <a:r>
              <a:rPr dirty="0"/>
              <a:t>telecom</a:t>
            </a:r>
            <a:r>
              <a:rPr dirty="0" spc="-15"/>
              <a:t> </a:t>
            </a:r>
            <a:r>
              <a:rPr dirty="0"/>
              <a:t>companies,</a:t>
            </a:r>
            <a:r>
              <a:rPr dirty="0" spc="-10"/>
              <a:t> </a:t>
            </a:r>
            <a:r>
              <a:rPr dirty="0"/>
              <a:t>this</a:t>
            </a:r>
            <a:r>
              <a:rPr dirty="0" spc="-10"/>
              <a:t> </a:t>
            </a:r>
            <a:r>
              <a:rPr dirty="0"/>
              <a:t>typically</a:t>
            </a:r>
            <a:r>
              <a:rPr dirty="0" spc="-15"/>
              <a:t> </a:t>
            </a:r>
            <a:r>
              <a:rPr dirty="0"/>
              <a:t>means</a:t>
            </a:r>
            <a:r>
              <a:rPr dirty="0" spc="-10"/>
              <a:t> </a:t>
            </a:r>
            <a:r>
              <a:rPr dirty="0"/>
              <a:t>the</a:t>
            </a:r>
            <a:r>
              <a:rPr dirty="0" spc="-10"/>
              <a:t> </a:t>
            </a:r>
            <a:r>
              <a:rPr dirty="0"/>
              <a:t>number</a:t>
            </a:r>
            <a:r>
              <a:rPr dirty="0" spc="-10"/>
              <a:t> </a:t>
            </a:r>
            <a:r>
              <a:rPr dirty="0" spc="-25"/>
              <a:t>of </a:t>
            </a:r>
            <a:r>
              <a:rPr dirty="0"/>
              <a:t>customers</a:t>
            </a:r>
            <a:r>
              <a:rPr dirty="0" spc="-25"/>
              <a:t> </a:t>
            </a:r>
            <a:r>
              <a:rPr dirty="0"/>
              <a:t>who</a:t>
            </a:r>
            <a:r>
              <a:rPr dirty="0" spc="-15"/>
              <a:t> </a:t>
            </a:r>
            <a:r>
              <a:rPr dirty="0"/>
              <a:t>cancel</a:t>
            </a:r>
            <a:r>
              <a:rPr dirty="0" spc="-10"/>
              <a:t> </a:t>
            </a:r>
            <a:r>
              <a:rPr dirty="0"/>
              <a:t>their</a:t>
            </a:r>
            <a:r>
              <a:rPr dirty="0" spc="-15"/>
              <a:t> </a:t>
            </a:r>
            <a:r>
              <a:rPr dirty="0"/>
              <a:t>subscriptions</a:t>
            </a:r>
            <a:r>
              <a:rPr dirty="0" spc="-15"/>
              <a:t> </a:t>
            </a:r>
            <a:r>
              <a:rPr dirty="0"/>
              <a:t>or</a:t>
            </a:r>
            <a:r>
              <a:rPr dirty="0" spc="-10"/>
              <a:t> </a:t>
            </a:r>
            <a:r>
              <a:rPr dirty="0"/>
              <a:t>switch</a:t>
            </a:r>
            <a:r>
              <a:rPr dirty="0" spc="-15"/>
              <a:t> </a:t>
            </a:r>
            <a:r>
              <a:rPr dirty="0"/>
              <a:t>to</a:t>
            </a:r>
            <a:r>
              <a:rPr dirty="0" spc="-15"/>
              <a:t> </a:t>
            </a:r>
            <a:r>
              <a:rPr dirty="0"/>
              <a:t>another</a:t>
            </a:r>
            <a:r>
              <a:rPr dirty="0" spc="-10"/>
              <a:t> </a:t>
            </a:r>
            <a:r>
              <a:rPr dirty="0"/>
              <a:t>provider.</a:t>
            </a:r>
            <a:r>
              <a:rPr dirty="0" spc="-15"/>
              <a:t> </a:t>
            </a:r>
            <a:r>
              <a:rPr dirty="0"/>
              <a:t>There</a:t>
            </a:r>
            <a:r>
              <a:rPr dirty="0" spc="-10"/>
              <a:t> </a:t>
            </a:r>
            <a:r>
              <a:rPr dirty="0" spc="-25"/>
              <a:t>are </a:t>
            </a:r>
            <a:r>
              <a:rPr dirty="0"/>
              <a:t>many</a:t>
            </a:r>
            <a:r>
              <a:rPr dirty="0" spc="-15"/>
              <a:t> </a:t>
            </a:r>
            <a:r>
              <a:rPr dirty="0"/>
              <a:t>reasons</a:t>
            </a:r>
            <a:r>
              <a:rPr dirty="0" spc="-15"/>
              <a:t> </a:t>
            </a:r>
            <a:r>
              <a:rPr dirty="0" spc="-10"/>
              <a:t>like:</a:t>
            </a:r>
          </a:p>
          <a:p>
            <a:pPr marL="354965" indent="-301625">
              <a:lnSpc>
                <a:spcPct val="100000"/>
              </a:lnSpc>
              <a:spcBef>
                <a:spcPts val="1020"/>
              </a:spcBef>
              <a:buFont typeface="Lucida Sans Unicode"/>
              <a:buChar char="▪"/>
              <a:tabLst>
                <a:tab pos="354965" algn="l"/>
              </a:tabLst>
            </a:pPr>
            <a:r>
              <a:rPr dirty="0"/>
              <a:t>Dissatisfaction</a:t>
            </a:r>
            <a:r>
              <a:rPr dirty="0" spc="-5"/>
              <a:t> </a:t>
            </a:r>
            <a:r>
              <a:rPr dirty="0"/>
              <a:t>with</a:t>
            </a:r>
            <a:r>
              <a:rPr dirty="0" spc="-5"/>
              <a:t> </a:t>
            </a:r>
            <a:r>
              <a:rPr dirty="0"/>
              <a:t>the </a:t>
            </a:r>
            <a:r>
              <a:rPr dirty="0" spc="-10"/>
              <a:t>service</a:t>
            </a:r>
          </a:p>
          <a:p>
            <a:pPr marL="354965" indent="-301625">
              <a:lnSpc>
                <a:spcPct val="100000"/>
              </a:lnSpc>
              <a:spcBef>
                <a:spcPts val="1020"/>
              </a:spcBef>
              <a:buFont typeface="Lucida Sans Unicode"/>
              <a:buChar char="▪"/>
              <a:tabLst>
                <a:tab pos="354965" algn="l"/>
              </a:tabLst>
            </a:pPr>
            <a:r>
              <a:rPr dirty="0"/>
              <a:t>Better</a:t>
            </a:r>
            <a:r>
              <a:rPr dirty="0" spc="-15"/>
              <a:t> </a:t>
            </a:r>
            <a:r>
              <a:rPr dirty="0"/>
              <a:t>offers</a:t>
            </a:r>
            <a:r>
              <a:rPr dirty="0" spc="-15"/>
              <a:t> </a:t>
            </a:r>
            <a:r>
              <a:rPr dirty="0"/>
              <a:t>from</a:t>
            </a:r>
            <a:r>
              <a:rPr dirty="0" spc="-10"/>
              <a:t> competitors</a:t>
            </a:r>
          </a:p>
          <a:p>
            <a:pPr marL="354965" indent="-301625">
              <a:lnSpc>
                <a:spcPct val="100000"/>
              </a:lnSpc>
              <a:spcBef>
                <a:spcPts val="1020"/>
              </a:spcBef>
              <a:buFont typeface="Lucida Sans Unicode"/>
              <a:buChar char="▪"/>
              <a:tabLst>
                <a:tab pos="354965" algn="l"/>
              </a:tabLst>
            </a:pPr>
            <a:r>
              <a:rPr dirty="0"/>
              <a:t>Life</a:t>
            </a:r>
            <a:r>
              <a:rPr dirty="0" spc="-25"/>
              <a:t> </a:t>
            </a:r>
            <a:r>
              <a:rPr dirty="0" spc="-10"/>
              <a:t>changes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5323" rIns="0" bIns="0" rtlCol="0" vert="horz">
            <a:spAutoFit/>
          </a:bodyPr>
          <a:lstStyle/>
          <a:p>
            <a:pPr marL="698500">
              <a:lnSpc>
                <a:spcPct val="100000"/>
              </a:lnSpc>
              <a:spcBef>
                <a:spcPts val="130"/>
              </a:spcBef>
            </a:pPr>
            <a:r>
              <a:rPr dirty="0" sz="6700" spc="-10">
                <a:solidFill>
                  <a:srgbClr val="FFFFFF"/>
                </a:solidFill>
              </a:rPr>
              <a:t>INTRODUCTION</a:t>
            </a:r>
            <a:endParaRPr sz="6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 descr=""/>
            <p:cNvSpPr/>
            <p:nvPr/>
          </p:nvSpPr>
          <p:spPr>
            <a:xfrm>
              <a:off x="10426309" y="2442044"/>
              <a:ext cx="6422390" cy="6413500"/>
            </a:xfrm>
            <a:custGeom>
              <a:avLst/>
              <a:gdLst/>
              <a:ahLst/>
              <a:cxnLst/>
              <a:rect l="l" t="t" r="r" b="b"/>
              <a:pathLst>
                <a:path w="6422390" h="6413500">
                  <a:moveTo>
                    <a:pt x="3211101" y="12699"/>
                  </a:moveTo>
                  <a:lnTo>
                    <a:pt x="2876895" y="12699"/>
                  </a:lnTo>
                  <a:lnTo>
                    <a:pt x="2924074" y="0"/>
                  </a:lnTo>
                  <a:lnTo>
                    <a:pt x="3211101" y="0"/>
                  </a:lnTo>
                  <a:lnTo>
                    <a:pt x="3211101" y="12699"/>
                  </a:lnTo>
                  <a:close/>
                </a:path>
                <a:path w="6422390" h="6413500">
                  <a:moveTo>
                    <a:pt x="3545309" y="12699"/>
                  </a:moveTo>
                  <a:lnTo>
                    <a:pt x="3211101" y="12699"/>
                  </a:lnTo>
                  <a:lnTo>
                    <a:pt x="3211101" y="0"/>
                  </a:lnTo>
                  <a:lnTo>
                    <a:pt x="3498129" y="0"/>
                  </a:lnTo>
                  <a:lnTo>
                    <a:pt x="3545309" y="12699"/>
                  </a:lnTo>
                  <a:close/>
                </a:path>
                <a:path w="6422390" h="6413500">
                  <a:moveTo>
                    <a:pt x="3211225" y="38099"/>
                  </a:moveTo>
                  <a:lnTo>
                    <a:pt x="2690239" y="38099"/>
                  </a:lnTo>
                  <a:lnTo>
                    <a:pt x="2736584" y="25399"/>
                  </a:lnTo>
                  <a:lnTo>
                    <a:pt x="2783145" y="25399"/>
                  </a:lnTo>
                  <a:lnTo>
                    <a:pt x="2829917" y="12699"/>
                  </a:lnTo>
                  <a:lnTo>
                    <a:pt x="3211225" y="12699"/>
                  </a:lnTo>
                  <a:lnTo>
                    <a:pt x="3211225" y="38099"/>
                  </a:lnTo>
                  <a:close/>
                </a:path>
                <a:path w="6422390" h="6413500">
                  <a:moveTo>
                    <a:pt x="3731966" y="38099"/>
                  </a:moveTo>
                  <a:lnTo>
                    <a:pt x="3211225" y="38099"/>
                  </a:lnTo>
                  <a:lnTo>
                    <a:pt x="3211225" y="12699"/>
                  </a:lnTo>
                  <a:lnTo>
                    <a:pt x="3592287" y="12699"/>
                  </a:lnTo>
                  <a:lnTo>
                    <a:pt x="3639060" y="25399"/>
                  </a:lnTo>
                  <a:lnTo>
                    <a:pt x="3685621" y="25399"/>
                  </a:lnTo>
                  <a:lnTo>
                    <a:pt x="3731966" y="38099"/>
                  </a:lnTo>
                  <a:close/>
                </a:path>
                <a:path w="6422390" h="6413500">
                  <a:moveTo>
                    <a:pt x="2782230" y="76199"/>
                  </a:moveTo>
                  <a:lnTo>
                    <a:pt x="2507122" y="76199"/>
                  </a:lnTo>
                  <a:lnTo>
                    <a:pt x="2644116" y="38099"/>
                  </a:lnTo>
                  <a:lnTo>
                    <a:pt x="3162810" y="38099"/>
                  </a:lnTo>
                  <a:lnTo>
                    <a:pt x="3114570" y="50799"/>
                  </a:lnTo>
                  <a:lnTo>
                    <a:pt x="2923465" y="50799"/>
                  </a:lnTo>
                  <a:lnTo>
                    <a:pt x="2876179" y="63499"/>
                  </a:lnTo>
                  <a:lnTo>
                    <a:pt x="2829099" y="63499"/>
                  </a:lnTo>
                  <a:lnTo>
                    <a:pt x="2782230" y="76199"/>
                  </a:lnTo>
                  <a:close/>
                </a:path>
                <a:path w="6422390" h="6413500">
                  <a:moveTo>
                    <a:pt x="3915087" y="76199"/>
                  </a:moveTo>
                  <a:lnTo>
                    <a:pt x="3640219" y="76199"/>
                  </a:lnTo>
                  <a:lnTo>
                    <a:pt x="3593351" y="63499"/>
                  </a:lnTo>
                  <a:lnTo>
                    <a:pt x="3546271" y="63499"/>
                  </a:lnTo>
                  <a:lnTo>
                    <a:pt x="3498984" y="50799"/>
                  </a:lnTo>
                  <a:lnTo>
                    <a:pt x="3307880" y="50799"/>
                  </a:lnTo>
                  <a:lnTo>
                    <a:pt x="3259640" y="38099"/>
                  </a:lnTo>
                  <a:lnTo>
                    <a:pt x="3778091" y="38099"/>
                  </a:lnTo>
                  <a:lnTo>
                    <a:pt x="3915087" y="76199"/>
                  </a:lnTo>
                  <a:close/>
                </a:path>
                <a:path w="6422390" h="6413500">
                  <a:moveTo>
                    <a:pt x="24824" y="3200399"/>
                  </a:moveTo>
                  <a:lnTo>
                    <a:pt x="0" y="3200399"/>
                  </a:lnTo>
                  <a:lnTo>
                    <a:pt x="355" y="3162299"/>
                  </a:lnTo>
                  <a:lnTo>
                    <a:pt x="1419" y="3111499"/>
                  </a:lnTo>
                  <a:lnTo>
                    <a:pt x="3185" y="3060699"/>
                  </a:lnTo>
                  <a:lnTo>
                    <a:pt x="5650" y="3009899"/>
                  </a:lnTo>
                  <a:lnTo>
                    <a:pt x="8807" y="2971799"/>
                  </a:lnTo>
                  <a:lnTo>
                    <a:pt x="12653" y="2920999"/>
                  </a:lnTo>
                  <a:lnTo>
                    <a:pt x="17181" y="2870199"/>
                  </a:lnTo>
                  <a:lnTo>
                    <a:pt x="22388" y="2819399"/>
                  </a:lnTo>
                  <a:lnTo>
                    <a:pt x="28268" y="2781299"/>
                  </a:lnTo>
                  <a:lnTo>
                    <a:pt x="34816" y="2730499"/>
                  </a:lnTo>
                  <a:lnTo>
                    <a:pt x="42027" y="2679699"/>
                  </a:lnTo>
                  <a:lnTo>
                    <a:pt x="49896" y="2641599"/>
                  </a:lnTo>
                  <a:lnTo>
                    <a:pt x="58419" y="2590799"/>
                  </a:lnTo>
                  <a:lnTo>
                    <a:pt x="67590" y="2552699"/>
                  </a:lnTo>
                  <a:lnTo>
                    <a:pt x="77405" y="2501899"/>
                  </a:lnTo>
                  <a:lnTo>
                    <a:pt x="87857" y="2451099"/>
                  </a:lnTo>
                  <a:lnTo>
                    <a:pt x="98944" y="2412999"/>
                  </a:lnTo>
                  <a:lnTo>
                    <a:pt x="110658" y="2362199"/>
                  </a:lnTo>
                  <a:lnTo>
                    <a:pt x="122996" y="2324099"/>
                  </a:lnTo>
                  <a:lnTo>
                    <a:pt x="135953" y="2273299"/>
                  </a:lnTo>
                  <a:lnTo>
                    <a:pt x="149523" y="2235199"/>
                  </a:lnTo>
                  <a:lnTo>
                    <a:pt x="163702" y="2184399"/>
                  </a:lnTo>
                  <a:lnTo>
                    <a:pt x="178484" y="2146299"/>
                  </a:lnTo>
                  <a:lnTo>
                    <a:pt x="193865" y="2108199"/>
                  </a:lnTo>
                  <a:lnTo>
                    <a:pt x="209840" y="2057399"/>
                  </a:lnTo>
                  <a:lnTo>
                    <a:pt x="226403" y="2019299"/>
                  </a:lnTo>
                  <a:lnTo>
                    <a:pt x="243550" y="1981199"/>
                  </a:lnTo>
                  <a:lnTo>
                    <a:pt x="261276" y="1930399"/>
                  </a:lnTo>
                  <a:lnTo>
                    <a:pt x="279576" y="1892299"/>
                  </a:lnTo>
                  <a:lnTo>
                    <a:pt x="298444" y="1854199"/>
                  </a:lnTo>
                  <a:lnTo>
                    <a:pt x="317877" y="1816099"/>
                  </a:lnTo>
                  <a:lnTo>
                    <a:pt x="337868" y="1765299"/>
                  </a:lnTo>
                  <a:lnTo>
                    <a:pt x="358413" y="1727199"/>
                  </a:lnTo>
                  <a:lnTo>
                    <a:pt x="379508" y="1689099"/>
                  </a:lnTo>
                  <a:lnTo>
                    <a:pt x="401146" y="1650999"/>
                  </a:lnTo>
                  <a:lnTo>
                    <a:pt x="423323" y="1612899"/>
                  </a:lnTo>
                  <a:lnTo>
                    <a:pt x="446034" y="1574799"/>
                  </a:lnTo>
                  <a:lnTo>
                    <a:pt x="469275" y="1536699"/>
                  </a:lnTo>
                  <a:lnTo>
                    <a:pt x="493039" y="1498599"/>
                  </a:lnTo>
                  <a:lnTo>
                    <a:pt x="517323" y="1460499"/>
                  </a:lnTo>
                  <a:lnTo>
                    <a:pt x="542121" y="1422399"/>
                  </a:lnTo>
                  <a:lnTo>
                    <a:pt x="567428" y="1384299"/>
                  </a:lnTo>
                  <a:lnTo>
                    <a:pt x="593240" y="1346199"/>
                  </a:lnTo>
                  <a:lnTo>
                    <a:pt x="619550" y="1308099"/>
                  </a:lnTo>
                  <a:lnTo>
                    <a:pt x="646356" y="1269999"/>
                  </a:lnTo>
                  <a:lnTo>
                    <a:pt x="673650" y="1231899"/>
                  </a:lnTo>
                  <a:lnTo>
                    <a:pt x="701429" y="1206499"/>
                  </a:lnTo>
                  <a:lnTo>
                    <a:pt x="729687" y="1168399"/>
                  </a:lnTo>
                  <a:lnTo>
                    <a:pt x="758420" y="1130299"/>
                  </a:lnTo>
                  <a:lnTo>
                    <a:pt x="787622" y="1092199"/>
                  </a:lnTo>
                  <a:lnTo>
                    <a:pt x="817289" y="1066799"/>
                  </a:lnTo>
                  <a:lnTo>
                    <a:pt x="847415" y="1028699"/>
                  </a:lnTo>
                  <a:lnTo>
                    <a:pt x="877996" y="1003299"/>
                  </a:lnTo>
                  <a:lnTo>
                    <a:pt x="909027" y="965199"/>
                  </a:lnTo>
                  <a:lnTo>
                    <a:pt x="940502" y="939799"/>
                  </a:lnTo>
                  <a:lnTo>
                    <a:pt x="972417" y="901699"/>
                  </a:lnTo>
                  <a:lnTo>
                    <a:pt x="1004767" y="876299"/>
                  </a:lnTo>
                  <a:lnTo>
                    <a:pt x="1037547" y="838199"/>
                  </a:lnTo>
                  <a:lnTo>
                    <a:pt x="1104375" y="787399"/>
                  </a:lnTo>
                  <a:lnTo>
                    <a:pt x="1138414" y="749299"/>
                  </a:lnTo>
                  <a:lnTo>
                    <a:pt x="1172863" y="723899"/>
                  </a:lnTo>
                  <a:lnTo>
                    <a:pt x="1242970" y="673099"/>
                  </a:lnTo>
                  <a:lnTo>
                    <a:pt x="1278619" y="634999"/>
                  </a:lnTo>
                  <a:lnTo>
                    <a:pt x="1351082" y="584199"/>
                  </a:lnTo>
                  <a:lnTo>
                    <a:pt x="1425065" y="533399"/>
                  </a:lnTo>
                  <a:lnTo>
                    <a:pt x="1538804" y="457199"/>
                  </a:lnTo>
                  <a:lnTo>
                    <a:pt x="1577434" y="444499"/>
                  </a:lnTo>
                  <a:lnTo>
                    <a:pt x="1695405" y="368299"/>
                  </a:lnTo>
                  <a:lnTo>
                    <a:pt x="1735407" y="355599"/>
                  </a:lnTo>
                  <a:lnTo>
                    <a:pt x="1775739" y="330199"/>
                  </a:lnTo>
                  <a:lnTo>
                    <a:pt x="1816396" y="317499"/>
                  </a:lnTo>
                  <a:lnTo>
                    <a:pt x="1857374" y="292099"/>
                  </a:lnTo>
                  <a:lnTo>
                    <a:pt x="1898667" y="279399"/>
                  </a:lnTo>
                  <a:lnTo>
                    <a:pt x="1940271" y="253999"/>
                  </a:lnTo>
                  <a:lnTo>
                    <a:pt x="1982180" y="241299"/>
                  </a:lnTo>
                  <a:lnTo>
                    <a:pt x="2024390" y="215899"/>
                  </a:lnTo>
                  <a:lnTo>
                    <a:pt x="2152774" y="177799"/>
                  </a:lnTo>
                  <a:lnTo>
                    <a:pt x="2196137" y="152399"/>
                  </a:lnTo>
                  <a:lnTo>
                    <a:pt x="2461933" y="76199"/>
                  </a:lnTo>
                  <a:lnTo>
                    <a:pt x="2735578" y="76199"/>
                  </a:lnTo>
                  <a:lnTo>
                    <a:pt x="2689148" y="88899"/>
                  </a:lnTo>
                  <a:lnTo>
                    <a:pt x="2642944" y="88899"/>
                  </a:lnTo>
                  <a:lnTo>
                    <a:pt x="2505747" y="126999"/>
                  </a:lnTo>
                  <a:lnTo>
                    <a:pt x="2460503" y="126999"/>
                  </a:lnTo>
                  <a:lnTo>
                    <a:pt x="2238177" y="190499"/>
                  </a:lnTo>
                  <a:lnTo>
                    <a:pt x="2194527" y="215899"/>
                  </a:lnTo>
                  <a:lnTo>
                    <a:pt x="2065300" y="253999"/>
                  </a:lnTo>
                  <a:lnTo>
                    <a:pt x="2022816" y="279399"/>
                  </a:lnTo>
                  <a:lnTo>
                    <a:pt x="1938766" y="304799"/>
                  </a:lnTo>
                  <a:lnTo>
                    <a:pt x="1897211" y="330199"/>
                  </a:lnTo>
                  <a:lnTo>
                    <a:pt x="1855975" y="342899"/>
                  </a:lnTo>
                  <a:lnTo>
                    <a:pt x="1774485" y="393699"/>
                  </a:lnTo>
                  <a:lnTo>
                    <a:pt x="1734240" y="406399"/>
                  </a:lnTo>
                  <a:lnTo>
                    <a:pt x="1654778" y="457199"/>
                  </a:lnTo>
                  <a:lnTo>
                    <a:pt x="1615570" y="469899"/>
                  </a:lnTo>
                  <a:lnTo>
                    <a:pt x="1500105" y="546099"/>
                  </a:lnTo>
                  <a:lnTo>
                    <a:pt x="1424978" y="596899"/>
                  </a:lnTo>
                  <a:lnTo>
                    <a:pt x="1351378" y="647699"/>
                  </a:lnTo>
                  <a:lnTo>
                    <a:pt x="1279347" y="698499"/>
                  </a:lnTo>
                  <a:lnTo>
                    <a:pt x="1243933" y="723899"/>
                  </a:lnTo>
                  <a:lnTo>
                    <a:pt x="1208926" y="761999"/>
                  </a:lnTo>
                  <a:lnTo>
                    <a:pt x="1140158" y="812799"/>
                  </a:lnTo>
                  <a:lnTo>
                    <a:pt x="1106405" y="850899"/>
                  </a:lnTo>
                  <a:lnTo>
                    <a:pt x="1073082" y="876299"/>
                  </a:lnTo>
                  <a:lnTo>
                    <a:pt x="1040192" y="901699"/>
                  </a:lnTo>
                  <a:lnTo>
                    <a:pt x="1007740" y="939799"/>
                  </a:lnTo>
                  <a:lnTo>
                    <a:pt x="975733" y="965199"/>
                  </a:lnTo>
                  <a:lnTo>
                    <a:pt x="944174" y="1003299"/>
                  </a:lnTo>
                  <a:lnTo>
                    <a:pt x="913070" y="1028699"/>
                  </a:lnTo>
                  <a:lnTo>
                    <a:pt x="882426" y="1066799"/>
                  </a:lnTo>
                  <a:lnTo>
                    <a:pt x="852246" y="1104899"/>
                  </a:lnTo>
                  <a:lnTo>
                    <a:pt x="822535" y="1130299"/>
                  </a:lnTo>
                  <a:lnTo>
                    <a:pt x="793300" y="1168399"/>
                  </a:lnTo>
                  <a:lnTo>
                    <a:pt x="764544" y="1206499"/>
                  </a:lnTo>
                  <a:lnTo>
                    <a:pt x="736274" y="1231899"/>
                  </a:lnTo>
                  <a:lnTo>
                    <a:pt x="708495" y="1269999"/>
                  </a:lnTo>
                  <a:lnTo>
                    <a:pt x="681211" y="1308099"/>
                  </a:lnTo>
                  <a:lnTo>
                    <a:pt x="654427" y="1346199"/>
                  </a:lnTo>
                  <a:lnTo>
                    <a:pt x="628150" y="1384299"/>
                  </a:lnTo>
                  <a:lnTo>
                    <a:pt x="602383" y="1422399"/>
                  </a:lnTo>
                  <a:lnTo>
                    <a:pt x="577133" y="1460499"/>
                  </a:lnTo>
                  <a:lnTo>
                    <a:pt x="552405" y="1498599"/>
                  </a:lnTo>
                  <a:lnTo>
                    <a:pt x="528203" y="1536699"/>
                  </a:lnTo>
                  <a:lnTo>
                    <a:pt x="504532" y="1574799"/>
                  </a:lnTo>
                  <a:lnTo>
                    <a:pt x="481399" y="1612899"/>
                  </a:lnTo>
                  <a:lnTo>
                    <a:pt x="458808" y="1650999"/>
                  </a:lnTo>
                  <a:lnTo>
                    <a:pt x="436764" y="1689099"/>
                  </a:lnTo>
                  <a:lnTo>
                    <a:pt x="415272" y="1727199"/>
                  </a:lnTo>
                  <a:lnTo>
                    <a:pt x="394338" y="1765299"/>
                  </a:lnTo>
                  <a:lnTo>
                    <a:pt x="373967" y="1803399"/>
                  </a:lnTo>
                  <a:lnTo>
                    <a:pt x="354163" y="1854199"/>
                  </a:lnTo>
                  <a:lnTo>
                    <a:pt x="334933" y="1892299"/>
                  </a:lnTo>
                  <a:lnTo>
                    <a:pt x="316281" y="1930399"/>
                  </a:lnTo>
                  <a:lnTo>
                    <a:pt x="298212" y="1968499"/>
                  </a:lnTo>
                  <a:lnTo>
                    <a:pt x="280732" y="2019299"/>
                  </a:lnTo>
                  <a:lnTo>
                    <a:pt x="263846" y="2057399"/>
                  </a:lnTo>
                  <a:lnTo>
                    <a:pt x="247559" y="2108199"/>
                  </a:lnTo>
                  <a:lnTo>
                    <a:pt x="231875" y="2146299"/>
                  </a:lnTo>
                  <a:lnTo>
                    <a:pt x="216801" y="2184399"/>
                  </a:lnTo>
                  <a:lnTo>
                    <a:pt x="202342" y="2235199"/>
                  </a:lnTo>
                  <a:lnTo>
                    <a:pt x="188502" y="2273299"/>
                  </a:lnTo>
                  <a:lnTo>
                    <a:pt x="175287" y="2324099"/>
                  </a:lnTo>
                  <a:lnTo>
                    <a:pt x="162701" y="2362199"/>
                  </a:lnTo>
                  <a:lnTo>
                    <a:pt x="150751" y="2412999"/>
                  </a:lnTo>
                  <a:lnTo>
                    <a:pt x="139441" y="2451099"/>
                  </a:lnTo>
                  <a:lnTo>
                    <a:pt x="128776" y="2501899"/>
                  </a:lnTo>
                  <a:lnTo>
                    <a:pt x="118763" y="2539999"/>
                  </a:lnTo>
                  <a:lnTo>
                    <a:pt x="109404" y="2590799"/>
                  </a:lnTo>
                  <a:lnTo>
                    <a:pt x="100707" y="2641599"/>
                  </a:lnTo>
                  <a:lnTo>
                    <a:pt x="92676" y="2679699"/>
                  </a:lnTo>
                  <a:lnTo>
                    <a:pt x="85316" y="2730499"/>
                  </a:lnTo>
                  <a:lnTo>
                    <a:pt x="78632" y="2781299"/>
                  </a:lnTo>
                  <a:lnTo>
                    <a:pt x="72631" y="2819399"/>
                  </a:lnTo>
                  <a:lnTo>
                    <a:pt x="67315" y="2870199"/>
                  </a:lnTo>
                  <a:lnTo>
                    <a:pt x="62692" y="2920999"/>
                  </a:lnTo>
                  <a:lnTo>
                    <a:pt x="58766" y="2959099"/>
                  </a:lnTo>
                  <a:lnTo>
                    <a:pt x="55542" y="3009899"/>
                  </a:lnTo>
                  <a:lnTo>
                    <a:pt x="53026" y="3060699"/>
                  </a:lnTo>
                  <a:lnTo>
                    <a:pt x="51222" y="3111499"/>
                  </a:lnTo>
                  <a:lnTo>
                    <a:pt x="50136" y="3162299"/>
                  </a:lnTo>
                  <a:lnTo>
                    <a:pt x="50015" y="3174999"/>
                  </a:lnTo>
                  <a:lnTo>
                    <a:pt x="23856" y="3174999"/>
                  </a:lnTo>
                  <a:lnTo>
                    <a:pt x="16148" y="3187699"/>
                  </a:lnTo>
                  <a:lnTo>
                    <a:pt x="3951" y="3187699"/>
                  </a:lnTo>
                  <a:lnTo>
                    <a:pt x="24824" y="3200399"/>
                  </a:lnTo>
                  <a:close/>
                </a:path>
                <a:path w="6422390" h="6413500">
                  <a:moveTo>
                    <a:pt x="4049914" y="6311899"/>
                  </a:moveTo>
                  <a:lnTo>
                    <a:pt x="3825476" y="6311899"/>
                  </a:lnTo>
                  <a:lnTo>
                    <a:pt x="4314366" y="6172199"/>
                  </a:lnTo>
                  <a:lnTo>
                    <a:pt x="4357149" y="6146799"/>
                  </a:lnTo>
                  <a:lnTo>
                    <a:pt x="4441813" y="6121399"/>
                  </a:lnTo>
                  <a:lnTo>
                    <a:pt x="4483683" y="6095999"/>
                  </a:lnTo>
                  <a:lnTo>
                    <a:pt x="4525238" y="6083299"/>
                  </a:lnTo>
                  <a:lnTo>
                    <a:pt x="4566474" y="6057899"/>
                  </a:lnTo>
                  <a:lnTo>
                    <a:pt x="4607384" y="6045199"/>
                  </a:lnTo>
                  <a:lnTo>
                    <a:pt x="4647964" y="6019799"/>
                  </a:lnTo>
                  <a:lnTo>
                    <a:pt x="4688209" y="6007099"/>
                  </a:lnTo>
                  <a:lnTo>
                    <a:pt x="4806879" y="5930899"/>
                  </a:lnTo>
                  <a:lnTo>
                    <a:pt x="4845730" y="5918199"/>
                  </a:lnTo>
                  <a:lnTo>
                    <a:pt x="4960096" y="5841999"/>
                  </a:lnTo>
                  <a:lnTo>
                    <a:pt x="5034465" y="5791199"/>
                  </a:lnTo>
                  <a:lnTo>
                    <a:pt x="5107285" y="5740399"/>
                  </a:lnTo>
                  <a:lnTo>
                    <a:pt x="5143102" y="5702299"/>
                  </a:lnTo>
                  <a:lnTo>
                    <a:pt x="5178516" y="5676899"/>
                  </a:lnTo>
                  <a:lnTo>
                    <a:pt x="5248116" y="5626099"/>
                  </a:lnTo>
                  <a:lnTo>
                    <a:pt x="5282291" y="5587999"/>
                  </a:lnTo>
                  <a:lnTo>
                    <a:pt x="5349367" y="5537199"/>
                  </a:lnTo>
                  <a:lnTo>
                    <a:pt x="5382257" y="5499099"/>
                  </a:lnTo>
                  <a:lnTo>
                    <a:pt x="5414709" y="5473699"/>
                  </a:lnTo>
                  <a:lnTo>
                    <a:pt x="5446716" y="5435599"/>
                  </a:lnTo>
                  <a:lnTo>
                    <a:pt x="5478274" y="5410199"/>
                  </a:lnTo>
                  <a:lnTo>
                    <a:pt x="5509378" y="5372099"/>
                  </a:lnTo>
                  <a:lnTo>
                    <a:pt x="5540023" y="5346699"/>
                  </a:lnTo>
                  <a:lnTo>
                    <a:pt x="5570203" y="5308599"/>
                  </a:lnTo>
                  <a:lnTo>
                    <a:pt x="5599914" y="5270499"/>
                  </a:lnTo>
                  <a:lnTo>
                    <a:pt x="5629149" y="5245099"/>
                  </a:lnTo>
                  <a:lnTo>
                    <a:pt x="5657904" y="5206999"/>
                  </a:lnTo>
                  <a:lnTo>
                    <a:pt x="5686174" y="5168899"/>
                  </a:lnTo>
                  <a:lnTo>
                    <a:pt x="5713954" y="5143499"/>
                  </a:lnTo>
                  <a:lnTo>
                    <a:pt x="5741238" y="5105399"/>
                  </a:lnTo>
                  <a:lnTo>
                    <a:pt x="5768022" y="5067299"/>
                  </a:lnTo>
                  <a:lnTo>
                    <a:pt x="5794299" y="5029199"/>
                  </a:lnTo>
                  <a:lnTo>
                    <a:pt x="5820065" y="4991099"/>
                  </a:lnTo>
                  <a:lnTo>
                    <a:pt x="5845315" y="4952999"/>
                  </a:lnTo>
                  <a:lnTo>
                    <a:pt x="5870044" y="4914899"/>
                  </a:lnTo>
                  <a:lnTo>
                    <a:pt x="5894246" y="4876799"/>
                  </a:lnTo>
                  <a:lnTo>
                    <a:pt x="5917916" y="4838699"/>
                  </a:lnTo>
                  <a:lnTo>
                    <a:pt x="5941050" y="4800599"/>
                  </a:lnTo>
                  <a:lnTo>
                    <a:pt x="5963641" y="4762499"/>
                  </a:lnTo>
                  <a:lnTo>
                    <a:pt x="5985685" y="4724399"/>
                  </a:lnTo>
                  <a:lnTo>
                    <a:pt x="6007177" y="4686299"/>
                  </a:lnTo>
                  <a:lnTo>
                    <a:pt x="6028111" y="4648199"/>
                  </a:lnTo>
                  <a:lnTo>
                    <a:pt x="6048482" y="4597399"/>
                  </a:lnTo>
                  <a:lnTo>
                    <a:pt x="6068285" y="4559299"/>
                  </a:lnTo>
                  <a:lnTo>
                    <a:pt x="6087516" y="4521199"/>
                  </a:lnTo>
                  <a:lnTo>
                    <a:pt x="6106168" y="4483099"/>
                  </a:lnTo>
                  <a:lnTo>
                    <a:pt x="6124236" y="4432299"/>
                  </a:lnTo>
                  <a:lnTo>
                    <a:pt x="6141716" y="4394199"/>
                  </a:lnTo>
                  <a:lnTo>
                    <a:pt x="6158603" y="4356099"/>
                  </a:lnTo>
                  <a:lnTo>
                    <a:pt x="6174890" y="4305299"/>
                  </a:lnTo>
                  <a:lnTo>
                    <a:pt x="6190573" y="4267199"/>
                  </a:lnTo>
                  <a:lnTo>
                    <a:pt x="6205647" y="4216399"/>
                  </a:lnTo>
                  <a:lnTo>
                    <a:pt x="6220107" y="4178299"/>
                  </a:lnTo>
                  <a:lnTo>
                    <a:pt x="6233947" y="4140199"/>
                  </a:lnTo>
                  <a:lnTo>
                    <a:pt x="6247162" y="4089399"/>
                  </a:lnTo>
                  <a:lnTo>
                    <a:pt x="6259747" y="4051299"/>
                  </a:lnTo>
                  <a:lnTo>
                    <a:pt x="6271697" y="4000499"/>
                  </a:lnTo>
                  <a:lnTo>
                    <a:pt x="6283007" y="3949699"/>
                  </a:lnTo>
                  <a:lnTo>
                    <a:pt x="6293672" y="3911599"/>
                  </a:lnTo>
                  <a:lnTo>
                    <a:pt x="6303686" y="3860799"/>
                  </a:lnTo>
                  <a:lnTo>
                    <a:pt x="6313044" y="3822699"/>
                  </a:lnTo>
                  <a:lnTo>
                    <a:pt x="6321741" y="3771899"/>
                  </a:lnTo>
                  <a:lnTo>
                    <a:pt x="6329773" y="3721099"/>
                  </a:lnTo>
                  <a:lnTo>
                    <a:pt x="6337133" y="3682999"/>
                  </a:lnTo>
                  <a:lnTo>
                    <a:pt x="6343816" y="3632199"/>
                  </a:lnTo>
                  <a:lnTo>
                    <a:pt x="6349818" y="3581399"/>
                  </a:lnTo>
                  <a:lnTo>
                    <a:pt x="6355133" y="3543299"/>
                  </a:lnTo>
                  <a:lnTo>
                    <a:pt x="6359756" y="3492499"/>
                  </a:lnTo>
                  <a:lnTo>
                    <a:pt x="6363682" y="3441699"/>
                  </a:lnTo>
                  <a:lnTo>
                    <a:pt x="6366906" y="3403599"/>
                  </a:lnTo>
                  <a:lnTo>
                    <a:pt x="6369423" y="3352799"/>
                  </a:lnTo>
                  <a:lnTo>
                    <a:pt x="6371227" y="3301999"/>
                  </a:lnTo>
                  <a:lnTo>
                    <a:pt x="6372313" y="3251199"/>
                  </a:lnTo>
                  <a:lnTo>
                    <a:pt x="6372555" y="3187699"/>
                  </a:lnTo>
                  <a:lnTo>
                    <a:pt x="6372313" y="3162299"/>
                  </a:lnTo>
                  <a:lnTo>
                    <a:pt x="6371227" y="3111499"/>
                  </a:lnTo>
                  <a:lnTo>
                    <a:pt x="6369423" y="3060699"/>
                  </a:lnTo>
                  <a:lnTo>
                    <a:pt x="6366906" y="3009899"/>
                  </a:lnTo>
                  <a:lnTo>
                    <a:pt x="6363682" y="2959099"/>
                  </a:lnTo>
                  <a:lnTo>
                    <a:pt x="6359756" y="2920999"/>
                  </a:lnTo>
                  <a:lnTo>
                    <a:pt x="6355133" y="2870199"/>
                  </a:lnTo>
                  <a:lnTo>
                    <a:pt x="6349818" y="2819399"/>
                  </a:lnTo>
                  <a:lnTo>
                    <a:pt x="6343816" y="2781299"/>
                  </a:lnTo>
                  <a:lnTo>
                    <a:pt x="6337133" y="2730499"/>
                  </a:lnTo>
                  <a:lnTo>
                    <a:pt x="6329773" y="2679699"/>
                  </a:lnTo>
                  <a:lnTo>
                    <a:pt x="6321741" y="2641599"/>
                  </a:lnTo>
                  <a:lnTo>
                    <a:pt x="6313044" y="2590799"/>
                  </a:lnTo>
                  <a:lnTo>
                    <a:pt x="6303686" y="2539999"/>
                  </a:lnTo>
                  <a:lnTo>
                    <a:pt x="6293672" y="2501899"/>
                  </a:lnTo>
                  <a:lnTo>
                    <a:pt x="6283007" y="2451099"/>
                  </a:lnTo>
                  <a:lnTo>
                    <a:pt x="6271697" y="2412999"/>
                  </a:lnTo>
                  <a:lnTo>
                    <a:pt x="6259747" y="2362199"/>
                  </a:lnTo>
                  <a:lnTo>
                    <a:pt x="6247162" y="2324099"/>
                  </a:lnTo>
                  <a:lnTo>
                    <a:pt x="6233947" y="2273299"/>
                  </a:lnTo>
                  <a:lnTo>
                    <a:pt x="6220107" y="2235199"/>
                  </a:lnTo>
                  <a:lnTo>
                    <a:pt x="6205647" y="2184399"/>
                  </a:lnTo>
                  <a:lnTo>
                    <a:pt x="6190573" y="2146299"/>
                  </a:lnTo>
                  <a:lnTo>
                    <a:pt x="6174890" y="2108199"/>
                  </a:lnTo>
                  <a:lnTo>
                    <a:pt x="6158603" y="2057399"/>
                  </a:lnTo>
                  <a:lnTo>
                    <a:pt x="6141716" y="2019299"/>
                  </a:lnTo>
                  <a:lnTo>
                    <a:pt x="6124236" y="1968499"/>
                  </a:lnTo>
                  <a:lnTo>
                    <a:pt x="6106168" y="1930399"/>
                  </a:lnTo>
                  <a:lnTo>
                    <a:pt x="6087516" y="1892299"/>
                  </a:lnTo>
                  <a:lnTo>
                    <a:pt x="6068285" y="1854199"/>
                  </a:lnTo>
                  <a:lnTo>
                    <a:pt x="6048482" y="1803399"/>
                  </a:lnTo>
                  <a:lnTo>
                    <a:pt x="6028111" y="1765299"/>
                  </a:lnTo>
                  <a:lnTo>
                    <a:pt x="6007177" y="1727199"/>
                  </a:lnTo>
                  <a:lnTo>
                    <a:pt x="5985685" y="1689099"/>
                  </a:lnTo>
                  <a:lnTo>
                    <a:pt x="5963641" y="1650999"/>
                  </a:lnTo>
                  <a:lnTo>
                    <a:pt x="5941050" y="1612899"/>
                  </a:lnTo>
                  <a:lnTo>
                    <a:pt x="5917916" y="1574799"/>
                  </a:lnTo>
                  <a:lnTo>
                    <a:pt x="5894246" y="1536699"/>
                  </a:lnTo>
                  <a:lnTo>
                    <a:pt x="5870044" y="1498599"/>
                  </a:lnTo>
                  <a:lnTo>
                    <a:pt x="5845315" y="1460499"/>
                  </a:lnTo>
                  <a:lnTo>
                    <a:pt x="5820065" y="1422399"/>
                  </a:lnTo>
                  <a:lnTo>
                    <a:pt x="5794299" y="1384299"/>
                  </a:lnTo>
                  <a:lnTo>
                    <a:pt x="5768022" y="1346199"/>
                  </a:lnTo>
                  <a:lnTo>
                    <a:pt x="5741238" y="1308099"/>
                  </a:lnTo>
                  <a:lnTo>
                    <a:pt x="5713954" y="1269999"/>
                  </a:lnTo>
                  <a:lnTo>
                    <a:pt x="5686174" y="1231899"/>
                  </a:lnTo>
                  <a:lnTo>
                    <a:pt x="5657904" y="1206499"/>
                  </a:lnTo>
                  <a:lnTo>
                    <a:pt x="5629149" y="1168399"/>
                  </a:lnTo>
                  <a:lnTo>
                    <a:pt x="5599914" y="1130299"/>
                  </a:lnTo>
                  <a:lnTo>
                    <a:pt x="5570203" y="1104899"/>
                  </a:lnTo>
                  <a:lnTo>
                    <a:pt x="5540023" y="1066799"/>
                  </a:lnTo>
                  <a:lnTo>
                    <a:pt x="5509378" y="1028699"/>
                  </a:lnTo>
                  <a:lnTo>
                    <a:pt x="5478274" y="1003299"/>
                  </a:lnTo>
                  <a:lnTo>
                    <a:pt x="5446716" y="965199"/>
                  </a:lnTo>
                  <a:lnTo>
                    <a:pt x="5414709" y="939799"/>
                  </a:lnTo>
                  <a:lnTo>
                    <a:pt x="5382257" y="901699"/>
                  </a:lnTo>
                  <a:lnTo>
                    <a:pt x="5349367" y="876299"/>
                  </a:lnTo>
                  <a:lnTo>
                    <a:pt x="5316043" y="850899"/>
                  </a:lnTo>
                  <a:lnTo>
                    <a:pt x="5282291" y="812799"/>
                  </a:lnTo>
                  <a:lnTo>
                    <a:pt x="5213523" y="761999"/>
                  </a:lnTo>
                  <a:lnTo>
                    <a:pt x="5178516" y="723899"/>
                  </a:lnTo>
                  <a:lnTo>
                    <a:pt x="5143102" y="698499"/>
                  </a:lnTo>
                  <a:lnTo>
                    <a:pt x="5071071" y="647699"/>
                  </a:lnTo>
                  <a:lnTo>
                    <a:pt x="4997471" y="596899"/>
                  </a:lnTo>
                  <a:lnTo>
                    <a:pt x="4922344" y="546099"/>
                  </a:lnTo>
                  <a:lnTo>
                    <a:pt x="4806879" y="469899"/>
                  </a:lnTo>
                  <a:lnTo>
                    <a:pt x="4767671" y="457199"/>
                  </a:lnTo>
                  <a:lnTo>
                    <a:pt x="4688209" y="406399"/>
                  </a:lnTo>
                  <a:lnTo>
                    <a:pt x="4647964" y="393699"/>
                  </a:lnTo>
                  <a:lnTo>
                    <a:pt x="4566474" y="342899"/>
                  </a:lnTo>
                  <a:lnTo>
                    <a:pt x="4525238" y="330199"/>
                  </a:lnTo>
                  <a:lnTo>
                    <a:pt x="4483683" y="304799"/>
                  </a:lnTo>
                  <a:lnTo>
                    <a:pt x="4399633" y="279399"/>
                  </a:lnTo>
                  <a:lnTo>
                    <a:pt x="4357149" y="253999"/>
                  </a:lnTo>
                  <a:lnTo>
                    <a:pt x="4227922" y="215899"/>
                  </a:lnTo>
                  <a:lnTo>
                    <a:pt x="4184272" y="190499"/>
                  </a:lnTo>
                  <a:lnTo>
                    <a:pt x="3961946" y="126999"/>
                  </a:lnTo>
                  <a:lnTo>
                    <a:pt x="3916702" y="126999"/>
                  </a:lnTo>
                  <a:lnTo>
                    <a:pt x="3779505" y="88899"/>
                  </a:lnTo>
                  <a:lnTo>
                    <a:pt x="3733302" y="88899"/>
                  </a:lnTo>
                  <a:lnTo>
                    <a:pt x="3686871" y="76199"/>
                  </a:lnTo>
                  <a:lnTo>
                    <a:pt x="3960277" y="76199"/>
                  </a:lnTo>
                  <a:lnTo>
                    <a:pt x="4226078" y="152399"/>
                  </a:lnTo>
                  <a:lnTo>
                    <a:pt x="4269442" y="177799"/>
                  </a:lnTo>
                  <a:lnTo>
                    <a:pt x="4397830" y="215899"/>
                  </a:lnTo>
                  <a:lnTo>
                    <a:pt x="4440041" y="241299"/>
                  </a:lnTo>
                  <a:lnTo>
                    <a:pt x="4481952" y="253999"/>
                  </a:lnTo>
                  <a:lnTo>
                    <a:pt x="4523557" y="279399"/>
                  </a:lnTo>
                  <a:lnTo>
                    <a:pt x="4564851" y="292099"/>
                  </a:lnTo>
                  <a:lnTo>
                    <a:pt x="4605831" y="317499"/>
                  </a:lnTo>
                  <a:lnTo>
                    <a:pt x="4646489" y="330199"/>
                  </a:lnTo>
                  <a:lnTo>
                    <a:pt x="4686822" y="355599"/>
                  </a:lnTo>
                  <a:lnTo>
                    <a:pt x="4726825" y="368299"/>
                  </a:lnTo>
                  <a:lnTo>
                    <a:pt x="4844802" y="444499"/>
                  </a:lnTo>
                  <a:lnTo>
                    <a:pt x="4883433" y="457199"/>
                  </a:lnTo>
                  <a:lnTo>
                    <a:pt x="4997176" y="533399"/>
                  </a:lnTo>
                  <a:lnTo>
                    <a:pt x="5071163" y="584199"/>
                  </a:lnTo>
                  <a:lnTo>
                    <a:pt x="5143629" y="634999"/>
                  </a:lnTo>
                  <a:lnTo>
                    <a:pt x="5179279" y="673099"/>
                  </a:lnTo>
                  <a:lnTo>
                    <a:pt x="5249390" y="723899"/>
                  </a:lnTo>
                  <a:lnTo>
                    <a:pt x="5283840" y="749299"/>
                  </a:lnTo>
                  <a:lnTo>
                    <a:pt x="5317881" y="787399"/>
                  </a:lnTo>
                  <a:lnTo>
                    <a:pt x="5384713" y="838199"/>
                  </a:lnTo>
                  <a:lnTo>
                    <a:pt x="5417494" y="876299"/>
                  </a:lnTo>
                  <a:lnTo>
                    <a:pt x="5449846" y="901699"/>
                  </a:lnTo>
                  <a:lnTo>
                    <a:pt x="5481762" y="939799"/>
                  </a:lnTo>
                  <a:lnTo>
                    <a:pt x="5513239" y="965199"/>
                  </a:lnTo>
                  <a:lnTo>
                    <a:pt x="5544272" y="1003299"/>
                  </a:lnTo>
                  <a:lnTo>
                    <a:pt x="5574854" y="1028699"/>
                  </a:lnTo>
                  <a:lnTo>
                    <a:pt x="5604982" y="1066799"/>
                  </a:lnTo>
                  <a:lnTo>
                    <a:pt x="5634651" y="1092199"/>
                  </a:lnTo>
                  <a:lnTo>
                    <a:pt x="5663855" y="1130299"/>
                  </a:lnTo>
                  <a:lnTo>
                    <a:pt x="5692589" y="1168399"/>
                  </a:lnTo>
                  <a:lnTo>
                    <a:pt x="5720849" y="1206499"/>
                  </a:lnTo>
                  <a:lnTo>
                    <a:pt x="5748630" y="1231899"/>
                  </a:lnTo>
                  <a:lnTo>
                    <a:pt x="5775926" y="1269999"/>
                  </a:lnTo>
                  <a:lnTo>
                    <a:pt x="5802733" y="1308099"/>
                  </a:lnTo>
                  <a:lnTo>
                    <a:pt x="5829045" y="1346199"/>
                  </a:lnTo>
                  <a:lnTo>
                    <a:pt x="5854858" y="1384299"/>
                  </a:lnTo>
                  <a:lnTo>
                    <a:pt x="5880167" y="1422399"/>
                  </a:lnTo>
                  <a:lnTo>
                    <a:pt x="5904966" y="1460499"/>
                  </a:lnTo>
                  <a:lnTo>
                    <a:pt x="5929252" y="1498599"/>
                  </a:lnTo>
                  <a:lnTo>
                    <a:pt x="5953018" y="1536699"/>
                  </a:lnTo>
                  <a:lnTo>
                    <a:pt x="5976260" y="1574799"/>
                  </a:lnTo>
                  <a:lnTo>
                    <a:pt x="5998973" y="1612899"/>
                  </a:lnTo>
                  <a:lnTo>
                    <a:pt x="6021151" y="1650999"/>
                  </a:lnTo>
                  <a:lnTo>
                    <a:pt x="6042791" y="1689099"/>
                  </a:lnTo>
                  <a:lnTo>
                    <a:pt x="6063887" y="1727199"/>
                  </a:lnTo>
                  <a:lnTo>
                    <a:pt x="6084433" y="1765299"/>
                  </a:lnTo>
                  <a:lnTo>
                    <a:pt x="6104426" y="1816099"/>
                  </a:lnTo>
                  <a:lnTo>
                    <a:pt x="6123860" y="1854199"/>
                  </a:lnTo>
                  <a:lnTo>
                    <a:pt x="6142730" y="1892299"/>
                  </a:lnTo>
                  <a:lnTo>
                    <a:pt x="6161031" y="1930399"/>
                  </a:lnTo>
                  <a:lnTo>
                    <a:pt x="6178758" y="1981199"/>
                  </a:lnTo>
                  <a:lnTo>
                    <a:pt x="6195906" y="2019299"/>
                  </a:lnTo>
                  <a:lnTo>
                    <a:pt x="6212471" y="2057399"/>
                  </a:lnTo>
                  <a:lnTo>
                    <a:pt x="6228447" y="2108199"/>
                  </a:lnTo>
                  <a:lnTo>
                    <a:pt x="6243829" y="2146299"/>
                  </a:lnTo>
                  <a:lnTo>
                    <a:pt x="6258612" y="2184399"/>
                  </a:lnTo>
                  <a:lnTo>
                    <a:pt x="6272792" y="2235199"/>
                  </a:lnTo>
                  <a:lnTo>
                    <a:pt x="6286363" y="2273299"/>
                  </a:lnTo>
                  <a:lnTo>
                    <a:pt x="6299321" y="2324099"/>
                  </a:lnTo>
                  <a:lnTo>
                    <a:pt x="6311660" y="2362199"/>
                  </a:lnTo>
                  <a:lnTo>
                    <a:pt x="6323375" y="2412999"/>
                  </a:lnTo>
                  <a:lnTo>
                    <a:pt x="6334462" y="2451099"/>
                  </a:lnTo>
                  <a:lnTo>
                    <a:pt x="6344916" y="2501899"/>
                  </a:lnTo>
                  <a:lnTo>
                    <a:pt x="6354731" y="2552699"/>
                  </a:lnTo>
                  <a:lnTo>
                    <a:pt x="6363903" y="2590799"/>
                  </a:lnTo>
                  <a:lnTo>
                    <a:pt x="6372426" y="2641599"/>
                  </a:lnTo>
                  <a:lnTo>
                    <a:pt x="6380297" y="2679699"/>
                  </a:lnTo>
                  <a:lnTo>
                    <a:pt x="6387508" y="2730499"/>
                  </a:lnTo>
                  <a:lnTo>
                    <a:pt x="6394057" y="2781299"/>
                  </a:lnTo>
                  <a:lnTo>
                    <a:pt x="6399937" y="2819399"/>
                  </a:lnTo>
                  <a:lnTo>
                    <a:pt x="6405144" y="2870199"/>
                  </a:lnTo>
                  <a:lnTo>
                    <a:pt x="6409673" y="2920999"/>
                  </a:lnTo>
                  <a:lnTo>
                    <a:pt x="6413519" y="2971799"/>
                  </a:lnTo>
                  <a:lnTo>
                    <a:pt x="6416677" y="3009899"/>
                  </a:lnTo>
                  <a:lnTo>
                    <a:pt x="6419142" y="3060699"/>
                  </a:lnTo>
                  <a:lnTo>
                    <a:pt x="6420908" y="3111499"/>
                  </a:lnTo>
                  <a:lnTo>
                    <a:pt x="6421972" y="3162299"/>
                  </a:lnTo>
                  <a:lnTo>
                    <a:pt x="6422209" y="3187699"/>
                  </a:lnTo>
                  <a:lnTo>
                    <a:pt x="6422150" y="3225799"/>
                  </a:lnTo>
                  <a:lnTo>
                    <a:pt x="6421972" y="3251199"/>
                  </a:lnTo>
                  <a:lnTo>
                    <a:pt x="6420908" y="3301999"/>
                  </a:lnTo>
                  <a:lnTo>
                    <a:pt x="6419142" y="3352799"/>
                  </a:lnTo>
                  <a:lnTo>
                    <a:pt x="6416677" y="3390899"/>
                  </a:lnTo>
                  <a:lnTo>
                    <a:pt x="6413519" y="3441699"/>
                  </a:lnTo>
                  <a:lnTo>
                    <a:pt x="6409673" y="3492499"/>
                  </a:lnTo>
                  <a:lnTo>
                    <a:pt x="6405144" y="3543299"/>
                  </a:lnTo>
                  <a:lnTo>
                    <a:pt x="6399937" y="3581399"/>
                  </a:lnTo>
                  <a:lnTo>
                    <a:pt x="6394057" y="3632199"/>
                  </a:lnTo>
                  <a:lnTo>
                    <a:pt x="6387508" y="3682999"/>
                  </a:lnTo>
                  <a:lnTo>
                    <a:pt x="6380297" y="3721099"/>
                  </a:lnTo>
                  <a:lnTo>
                    <a:pt x="6372426" y="3771899"/>
                  </a:lnTo>
                  <a:lnTo>
                    <a:pt x="6363903" y="3822699"/>
                  </a:lnTo>
                  <a:lnTo>
                    <a:pt x="6354731" y="3860799"/>
                  </a:lnTo>
                  <a:lnTo>
                    <a:pt x="6344916" y="3911599"/>
                  </a:lnTo>
                  <a:lnTo>
                    <a:pt x="6334462" y="3949699"/>
                  </a:lnTo>
                  <a:lnTo>
                    <a:pt x="6323375" y="4000499"/>
                  </a:lnTo>
                  <a:lnTo>
                    <a:pt x="6311660" y="4038599"/>
                  </a:lnTo>
                  <a:lnTo>
                    <a:pt x="6299321" y="4089399"/>
                  </a:lnTo>
                  <a:lnTo>
                    <a:pt x="6286363" y="4127499"/>
                  </a:lnTo>
                  <a:lnTo>
                    <a:pt x="6272792" y="4178299"/>
                  </a:lnTo>
                  <a:lnTo>
                    <a:pt x="6258612" y="4216399"/>
                  </a:lnTo>
                  <a:lnTo>
                    <a:pt x="6243829" y="4267199"/>
                  </a:lnTo>
                  <a:lnTo>
                    <a:pt x="6228447" y="4305299"/>
                  </a:lnTo>
                  <a:lnTo>
                    <a:pt x="6212471" y="4343399"/>
                  </a:lnTo>
                  <a:lnTo>
                    <a:pt x="6195906" y="4394199"/>
                  </a:lnTo>
                  <a:lnTo>
                    <a:pt x="6178758" y="4432299"/>
                  </a:lnTo>
                  <a:lnTo>
                    <a:pt x="6161031" y="4470399"/>
                  </a:lnTo>
                  <a:lnTo>
                    <a:pt x="6142730" y="4521199"/>
                  </a:lnTo>
                  <a:lnTo>
                    <a:pt x="6123860" y="4559299"/>
                  </a:lnTo>
                  <a:lnTo>
                    <a:pt x="6104426" y="4597399"/>
                  </a:lnTo>
                  <a:lnTo>
                    <a:pt x="6084433" y="4635499"/>
                  </a:lnTo>
                  <a:lnTo>
                    <a:pt x="6063887" y="4686299"/>
                  </a:lnTo>
                  <a:lnTo>
                    <a:pt x="6042791" y="4724399"/>
                  </a:lnTo>
                  <a:lnTo>
                    <a:pt x="6021151" y="4762499"/>
                  </a:lnTo>
                  <a:lnTo>
                    <a:pt x="5998973" y="4800599"/>
                  </a:lnTo>
                  <a:lnTo>
                    <a:pt x="5976260" y="4838699"/>
                  </a:lnTo>
                  <a:lnTo>
                    <a:pt x="5953018" y="4876799"/>
                  </a:lnTo>
                  <a:lnTo>
                    <a:pt x="5929252" y="4914899"/>
                  </a:lnTo>
                  <a:lnTo>
                    <a:pt x="5904966" y="4952999"/>
                  </a:lnTo>
                  <a:lnTo>
                    <a:pt x="5880167" y="4991099"/>
                  </a:lnTo>
                  <a:lnTo>
                    <a:pt x="5854858" y="5029199"/>
                  </a:lnTo>
                  <a:lnTo>
                    <a:pt x="5829045" y="5067299"/>
                  </a:lnTo>
                  <a:lnTo>
                    <a:pt x="5802733" y="5105399"/>
                  </a:lnTo>
                  <a:lnTo>
                    <a:pt x="5775926" y="5143499"/>
                  </a:lnTo>
                  <a:lnTo>
                    <a:pt x="5748630" y="5168899"/>
                  </a:lnTo>
                  <a:lnTo>
                    <a:pt x="5720849" y="5206999"/>
                  </a:lnTo>
                  <a:lnTo>
                    <a:pt x="5692589" y="5245099"/>
                  </a:lnTo>
                  <a:lnTo>
                    <a:pt x="5663855" y="5283199"/>
                  </a:lnTo>
                  <a:lnTo>
                    <a:pt x="5634651" y="5308599"/>
                  </a:lnTo>
                  <a:lnTo>
                    <a:pt x="5604982" y="5346699"/>
                  </a:lnTo>
                  <a:lnTo>
                    <a:pt x="5574854" y="5384799"/>
                  </a:lnTo>
                  <a:lnTo>
                    <a:pt x="5544272" y="5410199"/>
                  </a:lnTo>
                  <a:lnTo>
                    <a:pt x="5513239" y="5448299"/>
                  </a:lnTo>
                  <a:lnTo>
                    <a:pt x="5481762" y="5473699"/>
                  </a:lnTo>
                  <a:lnTo>
                    <a:pt x="5449846" y="5511799"/>
                  </a:lnTo>
                  <a:lnTo>
                    <a:pt x="5417494" y="5537199"/>
                  </a:lnTo>
                  <a:lnTo>
                    <a:pt x="5384713" y="5575299"/>
                  </a:lnTo>
                  <a:lnTo>
                    <a:pt x="5317881" y="5626099"/>
                  </a:lnTo>
                  <a:lnTo>
                    <a:pt x="5283840" y="5664199"/>
                  </a:lnTo>
                  <a:lnTo>
                    <a:pt x="5214534" y="5714999"/>
                  </a:lnTo>
                  <a:lnTo>
                    <a:pt x="5143629" y="5765799"/>
                  </a:lnTo>
                  <a:lnTo>
                    <a:pt x="5107588" y="5791199"/>
                  </a:lnTo>
                  <a:lnTo>
                    <a:pt x="5071163" y="5829299"/>
                  </a:lnTo>
                  <a:lnTo>
                    <a:pt x="4997176" y="5880099"/>
                  </a:lnTo>
                  <a:lnTo>
                    <a:pt x="4959625" y="5905499"/>
                  </a:lnTo>
                  <a:lnTo>
                    <a:pt x="4921709" y="5918199"/>
                  </a:lnTo>
                  <a:lnTo>
                    <a:pt x="4805820" y="5994399"/>
                  </a:lnTo>
                  <a:lnTo>
                    <a:pt x="4766493" y="6019799"/>
                  </a:lnTo>
                  <a:lnTo>
                    <a:pt x="4726825" y="6032499"/>
                  </a:lnTo>
                  <a:lnTo>
                    <a:pt x="4646489" y="6083299"/>
                  </a:lnTo>
                  <a:lnTo>
                    <a:pt x="4605831" y="6095999"/>
                  </a:lnTo>
                  <a:lnTo>
                    <a:pt x="4564851" y="6121399"/>
                  </a:lnTo>
                  <a:lnTo>
                    <a:pt x="4523557" y="6134099"/>
                  </a:lnTo>
                  <a:lnTo>
                    <a:pt x="4481952" y="6159499"/>
                  </a:lnTo>
                  <a:lnTo>
                    <a:pt x="4397830" y="6184899"/>
                  </a:lnTo>
                  <a:lnTo>
                    <a:pt x="4355323" y="6210299"/>
                  </a:lnTo>
                  <a:lnTo>
                    <a:pt x="4182438" y="6261099"/>
                  </a:lnTo>
                  <a:lnTo>
                    <a:pt x="4138527" y="6286499"/>
                  </a:lnTo>
                  <a:lnTo>
                    <a:pt x="4049914" y="6311899"/>
                  </a:lnTo>
                  <a:close/>
                </a:path>
                <a:path w="6422390" h="6413500">
                  <a:moveTo>
                    <a:pt x="49954" y="3225799"/>
                  </a:moveTo>
                  <a:lnTo>
                    <a:pt x="40328" y="3225799"/>
                  </a:lnTo>
                  <a:lnTo>
                    <a:pt x="45697" y="3213099"/>
                  </a:lnTo>
                  <a:lnTo>
                    <a:pt x="24824" y="3200399"/>
                  </a:lnTo>
                  <a:lnTo>
                    <a:pt x="48468" y="3200399"/>
                  </a:lnTo>
                  <a:lnTo>
                    <a:pt x="44802" y="3187699"/>
                  </a:lnTo>
                  <a:lnTo>
                    <a:pt x="39143" y="3187699"/>
                  </a:lnTo>
                  <a:lnTo>
                    <a:pt x="31864" y="3174999"/>
                  </a:lnTo>
                  <a:lnTo>
                    <a:pt x="50015" y="3174999"/>
                  </a:lnTo>
                  <a:lnTo>
                    <a:pt x="49894" y="3187699"/>
                  </a:lnTo>
                  <a:lnTo>
                    <a:pt x="49954" y="3225799"/>
                  </a:lnTo>
                  <a:close/>
                </a:path>
                <a:path w="6422390" h="6413500">
                  <a:moveTo>
                    <a:pt x="2596973" y="6311899"/>
                  </a:moveTo>
                  <a:lnTo>
                    <a:pt x="2372297" y="6311899"/>
                  </a:lnTo>
                  <a:lnTo>
                    <a:pt x="2283686" y="6286499"/>
                  </a:lnTo>
                  <a:lnTo>
                    <a:pt x="2239776" y="6261099"/>
                  </a:lnTo>
                  <a:lnTo>
                    <a:pt x="2066896" y="6210299"/>
                  </a:lnTo>
                  <a:lnTo>
                    <a:pt x="2024390" y="6184899"/>
                  </a:lnTo>
                  <a:lnTo>
                    <a:pt x="1940271" y="6159499"/>
                  </a:lnTo>
                  <a:lnTo>
                    <a:pt x="1898667" y="6134099"/>
                  </a:lnTo>
                  <a:lnTo>
                    <a:pt x="1857374" y="6121399"/>
                  </a:lnTo>
                  <a:lnTo>
                    <a:pt x="1816396" y="6095999"/>
                  </a:lnTo>
                  <a:lnTo>
                    <a:pt x="1775739" y="6083299"/>
                  </a:lnTo>
                  <a:lnTo>
                    <a:pt x="1695405" y="6032499"/>
                  </a:lnTo>
                  <a:lnTo>
                    <a:pt x="1655739" y="6019799"/>
                  </a:lnTo>
                  <a:lnTo>
                    <a:pt x="1616414" y="5994399"/>
                  </a:lnTo>
                  <a:lnTo>
                    <a:pt x="1500529" y="5918199"/>
                  </a:lnTo>
                  <a:lnTo>
                    <a:pt x="1462614" y="5905499"/>
                  </a:lnTo>
                  <a:lnTo>
                    <a:pt x="1425065" y="5880099"/>
                  </a:lnTo>
                  <a:lnTo>
                    <a:pt x="1351082" y="5829299"/>
                  </a:lnTo>
                  <a:lnTo>
                    <a:pt x="1314658" y="5791199"/>
                  </a:lnTo>
                  <a:lnTo>
                    <a:pt x="1278619" y="5765799"/>
                  </a:lnTo>
                  <a:lnTo>
                    <a:pt x="1207717" y="5714999"/>
                  </a:lnTo>
                  <a:lnTo>
                    <a:pt x="1138414" y="5664199"/>
                  </a:lnTo>
                  <a:lnTo>
                    <a:pt x="1104375" y="5626099"/>
                  </a:lnTo>
                  <a:lnTo>
                    <a:pt x="1037547" y="5575299"/>
                  </a:lnTo>
                  <a:lnTo>
                    <a:pt x="1004767" y="5537199"/>
                  </a:lnTo>
                  <a:lnTo>
                    <a:pt x="972417" y="5511799"/>
                  </a:lnTo>
                  <a:lnTo>
                    <a:pt x="940502" y="5473699"/>
                  </a:lnTo>
                  <a:lnTo>
                    <a:pt x="909027" y="5448299"/>
                  </a:lnTo>
                  <a:lnTo>
                    <a:pt x="877996" y="5410199"/>
                  </a:lnTo>
                  <a:lnTo>
                    <a:pt x="847415" y="5384799"/>
                  </a:lnTo>
                  <a:lnTo>
                    <a:pt x="817289" y="5346699"/>
                  </a:lnTo>
                  <a:lnTo>
                    <a:pt x="787622" y="5308599"/>
                  </a:lnTo>
                  <a:lnTo>
                    <a:pt x="758420" y="5283199"/>
                  </a:lnTo>
                  <a:lnTo>
                    <a:pt x="729687" y="5245099"/>
                  </a:lnTo>
                  <a:lnTo>
                    <a:pt x="701429" y="5206999"/>
                  </a:lnTo>
                  <a:lnTo>
                    <a:pt x="673650" y="5168899"/>
                  </a:lnTo>
                  <a:lnTo>
                    <a:pt x="646356" y="5143499"/>
                  </a:lnTo>
                  <a:lnTo>
                    <a:pt x="619550" y="5105399"/>
                  </a:lnTo>
                  <a:lnTo>
                    <a:pt x="593240" y="5067299"/>
                  </a:lnTo>
                  <a:lnTo>
                    <a:pt x="567428" y="5029199"/>
                  </a:lnTo>
                  <a:lnTo>
                    <a:pt x="542121" y="4991099"/>
                  </a:lnTo>
                  <a:lnTo>
                    <a:pt x="517323" y="4952999"/>
                  </a:lnTo>
                  <a:lnTo>
                    <a:pt x="493039" y="4914899"/>
                  </a:lnTo>
                  <a:lnTo>
                    <a:pt x="469275" y="4876799"/>
                  </a:lnTo>
                  <a:lnTo>
                    <a:pt x="446034" y="4838699"/>
                  </a:lnTo>
                  <a:lnTo>
                    <a:pt x="423323" y="4800599"/>
                  </a:lnTo>
                  <a:lnTo>
                    <a:pt x="401146" y="4762499"/>
                  </a:lnTo>
                  <a:lnTo>
                    <a:pt x="379508" y="4724399"/>
                  </a:lnTo>
                  <a:lnTo>
                    <a:pt x="358413" y="4686299"/>
                  </a:lnTo>
                  <a:lnTo>
                    <a:pt x="337868" y="4635499"/>
                  </a:lnTo>
                  <a:lnTo>
                    <a:pt x="317877" y="4597399"/>
                  </a:lnTo>
                  <a:lnTo>
                    <a:pt x="298444" y="4559299"/>
                  </a:lnTo>
                  <a:lnTo>
                    <a:pt x="279576" y="4521199"/>
                  </a:lnTo>
                  <a:lnTo>
                    <a:pt x="261276" y="4470399"/>
                  </a:lnTo>
                  <a:lnTo>
                    <a:pt x="243550" y="4432299"/>
                  </a:lnTo>
                  <a:lnTo>
                    <a:pt x="226403" y="4394199"/>
                  </a:lnTo>
                  <a:lnTo>
                    <a:pt x="209840" y="4343399"/>
                  </a:lnTo>
                  <a:lnTo>
                    <a:pt x="193865" y="4305299"/>
                  </a:lnTo>
                  <a:lnTo>
                    <a:pt x="178484" y="4267199"/>
                  </a:lnTo>
                  <a:lnTo>
                    <a:pt x="163702" y="4216399"/>
                  </a:lnTo>
                  <a:lnTo>
                    <a:pt x="149523" y="4178299"/>
                  </a:lnTo>
                  <a:lnTo>
                    <a:pt x="135953" y="4127499"/>
                  </a:lnTo>
                  <a:lnTo>
                    <a:pt x="122996" y="4089399"/>
                  </a:lnTo>
                  <a:lnTo>
                    <a:pt x="110658" y="4038599"/>
                  </a:lnTo>
                  <a:lnTo>
                    <a:pt x="98944" y="4000499"/>
                  </a:lnTo>
                  <a:lnTo>
                    <a:pt x="87857" y="3949699"/>
                  </a:lnTo>
                  <a:lnTo>
                    <a:pt x="77405" y="3911599"/>
                  </a:lnTo>
                  <a:lnTo>
                    <a:pt x="67590" y="3860799"/>
                  </a:lnTo>
                  <a:lnTo>
                    <a:pt x="58419" y="3822699"/>
                  </a:lnTo>
                  <a:lnTo>
                    <a:pt x="49896" y="3771899"/>
                  </a:lnTo>
                  <a:lnTo>
                    <a:pt x="42027" y="3721099"/>
                  </a:lnTo>
                  <a:lnTo>
                    <a:pt x="34816" y="3682999"/>
                  </a:lnTo>
                  <a:lnTo>
                    <a:pt x="28268" y="3632199"/>
                  </a:lnTo>
                  <a:lnTo>
                    <a:pt x="22388" y="3581399"/>
                  </a:lnTo>
                  <a:lnTo>
                    <a:pt x="17181" y="3543299"/>
                  </a:lnTo>
                  <a:lnTo>
                    <a:pt x="12653" y="3492499"/>
                  </a:lnTo>
                  <a:lnTo>
                    <a:pt x="8807" y="3441699"/>
                  </a:lnTo>
                  <a:lnTo>
                    <a:pt x="5650" y="3390899"/>
                  </a:lnTo>
                  <a:lnTo>
                    <a:pt x="3185" y="3352799"/>
                  </a:lnTo>
                  <a:lnTo>
                    <a:pt x="1419" y="3301999"/>
                  </a:lnTo>
                  <a:lnTo>
                    <a:pt x="355" y="3251199"/>
                  </a:lnTo>
                  <a:lnTo>
                    <a:pt x="0" y="3200399"/>
                  </a:lnTo>
                  <a:lnTo>
                    <a:pt x="1285" y="3213099"/>
                  </a:lnTo>
                  <a:lnTo>
                    <a:pt x="4909" y="3225799"/>
                  </a:lnTo>
                  <a:lnTo>
                    <a:pt x="49954" y="3225799"/>
                  </a:lnTo>
                  <a:lnTo>
                    <a:pt x="50136" y="3251199"/>
                  </a:lnTo>
                  <a:lnTo>
                    <a:pt x="51222" y="3301999"/>
                  </a:lnTo>
                  <a:lnTo>
                    <a:pt x="53026" y="3352799"/>
                  </a:lnTo>
                  <a:lnTo>
                    <a:pt x="55542" y="3403599"/>
                  </a:lnTo>
                  <a:lnTo>
                    <a:pt x="58766" y="3441699"/>
                  </a:lnTo>
                  <a:lnTo>
                    <a:pt x="62692" y="3492499"/>
                  </a:lnTo>
                  <a:lnTo>
                    <a:pt x="67315" y="3543299"/>
                  </a:lnTo>
                  <a:lnTo>
                    <a:pt x="72631" y="3581399"/>
                  </a:lnTo>
                  <a:lnTo>
                    <a:pt x="78632" y="3632199"/>
                  </a:lnTo>
                  <a:lnTo>
                    <a:pt x="85316" y="3682999"/>
                  </a:lnTo>
                  <a:lnTo>
                    <a:pt x="92676" y="3721099"/>
                  </a:lnTo>
                  <a:lnTo>
                    <a:pt x="100707" y="3771899"/>
                  </a:lnTo>
                  <a:lnTo>
                    <a:pt x="109404" y="3822699"/>
                  </a:lnTo>
                  <a:lnTo>
                    <a:pt x="118763" y="3860799"/>
                  </a:lnTo>
                  <a:lnTo>
                    <a:pt x="128776" y="3911599"/>
                  </a:lnTo>
                  <a:lnTo>
                    <a:pt x="139441" y="3949699"/>
                  </a:lnTo>
                  <a:lnTo>
                    <a:pt x="150751" y="4000499"/>
                  </a:lnTo>
                  <a:lnTo>
                    <a:pt x="162701" y="4051299"/>
                  </a:lnTo>
                  <a:lnTo>
                    <a:pt x="175287" y="4089399"/>
                  </a:lnTo>
                  <a:lnTo>
                    <a:pt x="188502" y="4140199"/>
                  </a:lnTo>
                  <a:lnTo>
                    <a:pt x="202342" y="4178299"/>
                  </a:lnTo>
                  <a:lnTo>
                    <a:pt x="216801" y="4216399"/>
                  </a:lnTo>
                  <a:lnTo>
                    <a:pt x="231875" y="4267199"/>
                  </a:lnTo>
                  <a:lnTo>
                    <a:pt x="247559" y="4305299"/>
                  </a:lnTo>
                  <a:lnTo>
                    <a:pt x="263846" y="4356099"/>
                  </a:lnTo>
                  <a:lnTo>
                    <a:pt x="280732" y="4394199"/>
                  </a:lnTo>
                  <a:lnTo>
                    <a:pt x="298212" y="4432299"/>
                  </a:lnTo>
                  <a:lnTo>
                    <a:pt x="316281" y="4483099"/>
                  </a:lnTo>
                  <a:lnTo>
                    <a:pt x="334933" y="4521199"/>
                  </a:lnTo>
                  <a:lnTo>
                    <a:pt x="354163" y="4559299"/>
                  </a:lnTo>
                  <a:lnTo>
                    <a:pt x="373967" y="4597399"/>
                  </a:lnTo>
                  <a:lnTo>
                    <a:pt x="394338" y="4648199"/>
                  </a:lnTo>
                  <a:lnTo>
                    <a:pt x="415272" y="4686299"/>
                  </a:lnTo>
                  <a:lnTo>
                    <a:pt x="436764" y="4724399"/>
                  </a:lnTo>
                  <a:lnTo>
                    <a:pt x="458808" y="4762499"/>
                  </a:lnTo>
                  <a:lnTo>
                    <a:pt x="481399" y="4800599"/>
                  </a:lnTo>
                  <a:lnTo>
                    <a:pt x="504532" y="4838699"/>
                  </a:lnTo>
                  <a:lnTo>
                    <a:pt x="528203" y="4876799"/>
                  </a:lnTo>
                  <a:lnTo>
                    <a:pt x="552405" y="4914899"/>
                  </a:lnTo>
                  <a:lnTo>
                    <a:pt x="577133" y="4952999"/>
                  </a:lnTo>
                  <a:lnTo>
                    <a:pt x="602383" y="4991099"/>
                  </a:lnTo>
                  <a:lnTo>
                    <a:pt x="628150" y="5029199"/>
                  </a:lnTo>
                  <a:lnTo>
                    <a:pt x="654427" y="5067299"/>
                  </a:lnTo>
                  <a:lnTo>
                    <a:pt x="681211" y="5105399"/>
                  </a:lnTo>
                  <a:lnTo>
                    <a:pt x="708495" y="5143499"/>
                  </a:lnTo>
                  <a:lnTo>
                    <a:pt x="736274" y="5168899"/>
                  </a:lnTo>
                  <a:lnTo>
                    <a:pt x="764544" y="5206999"/>
                  </a:lnTo>
                  <a:lnTo>
                    <a:pt x="793300" y="5245099"/>
                  </a:lnTo>
                  <a:lnTo>
                    <a:pt x="822535" y="5270499"/>
                  </a:lnTo>
                  <a:lnTo>
                    <a:pt x="852246" y="5308599"/>
                  </a:lnTo>
                  <a:lnTo>
                    <a:pt x="882426" y="5346699"/>
                  </a:lnTo>
                  <a:lnTo>
                    <a:pt x="913070" y="5372099"/>
                  </a:lnTo>
                  <a:lnTo>
                    <a:pt x="944174" y="5410199"/>
                  </a:lnTo>
                  <a:lnTo>
                    <a:pt x="975733" y="5435599"/>
                  </a:lnTo>
                  <a:lnTo>
                    <a:pt x="1007740" y="5473699"/>
                  </a:lnTo>
                  <a:lnTo>
                    <a:pt x="1040192" y="5499099"/>
                  </a:lnTo>
                  <a:lnTo>
                    <a:pt x="1073082" y="5537199"/>
                  </a:lnTo>
                  <a:lnTo>
                    <a:pt x="1140158" y="5587999"/>
                  </a:lnTo>
                  <a:lnTo>
                    <a:pt x="1174333" y="5626099"/>
                  </a:lnTo>
                  <a:lnTo>
                    <a:pt x="1243933" y="5676899"/>
                  </a:lnTo>
                  <a:lnTo>
                    <a:pt x="1279347" y="5702299"/>
                  </a:lnTo>
                  <a:lnTo>
                    <a:pt x="1315164" y="5740399"/>
                  </a:lnTo>
                  <a:lnTo>
                    <a:pt x="1387984" y="5791199"/>
                  </a:lnTo>
                  <a:lnTo>
                    <a:pt x="1462353" y="5841999"/>
                  </a:lnTo>
                  <a:lnTo>
                    <a:pt x="1576719" y="5918199"/>
                  </a:lnTo>
                  <a:lnTo>
                    <a:pt x="1615570" y="5930899"/>
                  </a:lnTo>
                  <a:lnTo>
                    <a:pt x="1734240" y="6007099"/>
                  </a:lnTo>
                  <a:lnTo>
                    <a:pt x="1774485" y="6019799"/>
                  </a:lnTo>
                  <a:lnTo>
                    <a:pt x="1815065" y="6045199"/>
                  </a:lnTo>
                  <a:lnTo>
                    <a:pt x="1855975" y="6057899"/>
                  </a:lnTo>
                  <a:lnTo>
                    <a:pt x="1897211" y="6083299"/>
                  </a:lnTo>
                  <a:lnTo>
                    <a:pt x="1938766" y="6095999"/>
                  </a:lnTo>
                  <a:lnTo>
                    <a:pt x="1980636" y="6121399"/>
                  </a:lnTo>
                  <a:lnTo>
                    <a:pt x="2065300" y="6146799"/>
                  </a:lnTo>
                  <a:lnTo>
                    <a:pt x="2108084" y="6172199"/>
                  </a:lnTo>
                  <a:lnTo>
                    <a:pt x="2596973" y="6311899"/>
                  </a:lnTo>
                  <a:close/>
                </a:path>
                <a:path w="6422390" h="6413500">
                  <a:moveTo>
                    <a:pt x="2970953" y="6362699"/>
                  </a:moveTo>
                  <a:lnTo>
                    <a:pt x="2598218" y="6362699"/>
                  </a:lnTo>
                  <a:lnTo>
                    <a:pt x="2416990" y="6311899"/>
                  </a:lnTo>
                  <a:lnTo>
                    <a:pt x="2642944" y="6311899"/>
                  </a:lnTo>
                  <a:lnTo>
                    <a:pt x="2735578" y="6337299"/>
                  </a:lnTo>
                  <a:lnTo>
                    <a:pt x="2782230" y="6337299"/>
                  </a:lnTo>
                  <a:lnTo>
                    <a:pt x="2829099" y="6349999"/>
                  </a:lnTo>
                  <a:lnTo>
                    <a:pt x="2923465" y="6349999"/>
                  </a:lnTo>
                  <a:lnTo>
                    <a:pt x="2970953" y="6362699"/>
                  </a:lnTo>
                  <a:close/>
                </a:path>
                <a:path w="6422390" h="6413500">
                  <a:moveTo>
                    <a:pt x="3823989" y="6362699"/>
                  </a:moveTo>
                  <a:lnTo>
                    <a:pt x="3451497" y="6362699"/>
                  </a:lnTo>
                  <a:lnTo>
                    <a:pt x="3498984" y="6349999"/>
                  </a:lnTo>
                  <a:lnTo>
                    <a:pt x="3593351" y="6349999"/>
                  </a:lnTo>
                  <a:lnTo>
                    <a:pt x="3640219" y="6337299"/>
                  </a:lnTo>
                  <a:lnTo>
                    <a:pt x="3686871" y="6337299"/>
                  </a:lnTo>
                  <a:lnTo>
                    <a:pt x="3779505" y="6311899"/>
                  </a:lnTo>
                  <a:lnTo>
                    <a:pt x="4005221" y="6311899"/>
                  </a:lnTo>
                  <a:lnTo>
                    <a:pt x="3823989" y="6362699"/>
                  </a:lnTo>
                  <a:close/>
                </a:path>
                <a:path w="6422390" h="6413500">
                  <a:moveTo>
                    <a:pt x="3685621" y="6388099"/>
                  </a:moveTo>
                  <a:lnTo>
                    <a:pt x="2736584" y="6388099"/>
                  </a:lnTo>
                  <a:lnTo>
                    <a:pt x="2644116" y="6362699"/>
                  </a:lnTo>
                  <a:lnTo>
                    <a:pt x="3778091" y="6362699"/>
                  </a:lnTo>
                  <a:lnTo>
                    <a:pt x="3685621" y="6388099"/>
                  </a:lnTo>
                  <a:close/>
                </a:path>
                <a:path w="6422390" h="6413500">
                  <a:moveTo>
                    <a:pt x="3211101" y="6413499"/>
                  </a:moveTo>
                  <a:lnTo>
                    <a:pt x="2971450" y="6413499"/>
                  </a:lnTo>
                  <a:lnTo>
                    <a:pt x="2924074" y="6400799"/>
                  </a:lnTo>
                  <a:lnTo>
                    <a:pt x="2876895" y="6400799"/>
                  </a:lnTo>
                  <a:lnTo>
                    <a:pt x="2829917" y="6388099"/>
                  </a:lnTo>
                  <a:lnTo>
                    <a:pt x="3211101" y="6388099"/>
                  </a:lnTo>
                  <a:lnTo>
                    <a:pt x="3211101" y="6413499"/>
                  </a:lnTo>
                  <a:close/>
                </a:path>
                <a:path w="6422390" h="6413500">
                  <a:moveTo>
                    <a:pt x="3450752" y="6413499"/>
                  </a:moveTo>
                  <a:lnTo>
                    <a:pt x="3211101" y="6413499"/>
                  </a:lnTo>
                  <a:lnTo>
                    <a:pt x="3211101" y="6388099"/>
                  </a:lnTo>
                  <a:lnTo>
                    <a:pt x="3592287" y="6388099"/>
                  </a:lnTo>
                  <a:lnTo>
                    <a:pt x="3545309" y="6400799"/>
                  </a:lnTo>
                  <a:lnTo>
                    <a:pt x="3498129" y="6400799"/>
                  </a:lnTo>
                  <a:lnTo>
                    <a:pt x="3450752" y="641349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39186" y="3480101"/>
              <a:ext cx="6441127" cy="548044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33398" y="1784900"/>
              <a:ext cx="1404540" cy="140454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30413" y="3980048"/>
              <a:ext cx="1404540" cy="140528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24293" y="1382421"/>
            <a:ext cx="7344409" cy="830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PROBLEM</a:t>
            </a:r>
            <a:r>
              <a:rPr dirty="0" spc="-25"/>
              <a:t> </a:t>
            </a:r>
            <a:r>
              <a:rPr dirty="0" spc="-10"/>
              <a:t>STATEMENT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13232093" y="5489592"/>
            <a:ext cx="807720" cy="3073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850" spc="-10">
                <a:solidFill>
                  <a:srgbClr val="F1F4F4"/>
                </a:solidFill>
                <a:latin typeface="Times New Roman"/>
                <a:cs typeface="Times New Roman"/>
              </a:rPr>
              <a:t>GOALS</a:t>
            </a:r>
            <a:endParaRPr sz="1850">
              <a:latin typeface="Times New Roman"/>
              <a:cs typeface="Times New Roman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1036992" y="2103600"/>
            <a:ext cx="16101060" cy="6589395"/>
            <a:chOff x="1036992" y="2103600"/>
            <a:chExt cx="16101060" cy="6589395"/>
          </a:xfrm>
        </p:grpSpPr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81305" y="7865060"/>
              <a:ext cx="849108" cy="82749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27705" y="4199172"/>
              <a:ext cx="810031" cy="779102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24072" y="7824064"/>
              <a:ext cx="899567" cy="868492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36662" y="2103600"/>
              <a:ext cx="787255" cy="767215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52530" y="4136446"/>
              <a:ext cx="978626" cy="991243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54072" y="4076373"/>
              <a:ext cx="1363352" cy="376943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622999" y="4596919"/>
              <a:ext cx="643086" cy="1383197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82986" y="4533328"/>
              <a:ext cx="721018" cy="1363803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189697" y="6258245"/>
              <a:ext cx="1198819" cy="1054438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856287" y="6275860"/>
              <a:ext cx="1267139" cy="937005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1036992" y="7166122"/>
              <a:ext cx="9015730" cy="568325"/>
            </a:xfrm>
            <a:custGeom>
              <a:avLst/>
              <a:gdLst/>
              <a:ahLst/>
              <a:cxnLst/>
              <a:rect l="l" t="t" r="r" b="b"/>
              <a:pathLst>
                <a:path w="9015730" h="568325">
                  <a:moveTo>
                    <a:pt x="8920839" y="568177"/>
                  </a:moveTo>
                  <a:lnTo>
                    <a:pt x="94697" y="568177"/>
                  </a:lnTo>
                  <a:lnTo>
                    <a:pt x="57837" y="560735"/>
                  </a:lnTo>
                  <a:lnTo>
                    <a:pt x="27736" y="540441"/>
                  </a:lnTo>
                  <a:lnTo>
                    <a:pt x="7441" y="510340"/>
                  </a:lnTo>
                  <a:lnTo>
                    <a:pt x="0" y="473478"/>
                  </a:lnTo>
                  <a:lnTo>
                    <a:pt x="0" y="94698"/>
                  </a:lnTo>
                  <a:lnTo>
                    <a:pt x="7441" y="57837"/>
                  </a:lnTo>
                  <a:lnTo>
                    <a:pt x="27736" y="27736"/>
                  </a:lnTo>
                  <a:lnTo>
                    <a:pt x="57837" y="7441"/>
                  </a:lnTo>
                  <a:lnTo>
                    <a:pt x="94697" y="0"/>
                  </a:lnTo>
                  <a:lnTo>
                    <a:pt x="8920839" y="0"/>
                  </a:lnTo>
                  <a:lnTo>
                    <a:pt x="8973377" y="15910"/>
                  </a:lnTo>
                  <a:lnTo>
                    <a:pt x="9008328" y="58459"/>
                  </a:lnTo>
                  <a:lnTo>
                    <a:pt x="9015536" y="94698"/>
                  </a:lnTo>
                  <a:lnTo>
                    <a:pt x="9015536" y="473478"/>
                  </a:lnTo>
                  <a:lnTo>
                    <a:pt x="9008095" y="510340"/>
                  </a:lnTo>
                  <a:lnTo>
                    <a:pt x="8987800" y="540441"/>
                  </a:lnTo>
                  <a:lnTo>
                    <a:pt x="8957699" y="560735"/>
                  </a:lnTo>
                  <a:lnTo>
                    <a:pt x="8920839" y="568177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1084716" y="2328167"/>
            <a:ext cx="8357870" cy="2905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ABC</a:t>
            </a:r>
            <a:r>
              <a:rPr dirty="0" sz="1800" spc="-4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Voice</a:t>
            </a:r>
            <a:r>
              <a:rPr dirty="0" sz="1800" spc="-35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is</a:t>
            </a:r>
            <a:r>
              <a:rPr dirty="0" sz="1800" spc="-4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facing</a:t>
            </a:r>
            <a:r>
              <a:rPr dirty="0" sz="1800" spc="-3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a</a:t>
            </a:r>
            <a:r>
              <a:rPr dirty="0" sz="1800" spc="-4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growing</a:t>
            </a:r>
            <a:r>
              <a:rPr dirty="0" sz="1800" spc="-3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010101"/>
                </a:solidFill>
                <a:latin typeface="Times New Roman"/>
                <a:cs typeface="Times New Roman"/>
              </a:rPr>
              <a:t>challenge</a:t>
            </a:r>
            <a:r>
              <a:rPr dirty="0" sz="1800" spc="-4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in</a:t>
            </a:r>
            <a:r>
              <a:rPr dirty="0" sz="1800" spc="-3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retaining</a:t>
            </a:r>
            <a:r>
              <a:rPr dirty="0" sz="1800" spc="-35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its</a:t>
            </a:r>
            <a:r>
              <a:rPr dirty="0" sz="1800" spc="-35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telecom</a:t>
            </a:r>
            <a:r>
              <a:rPr dirty="0" sz="1800" spc="-4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customers.</a:t>
            </a:r>
            <a:r>
              <a:rPr dirty="0" sz="1800" spc="-3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 spc="-20">
                <a:solidFill>
                  <a:srgbClr val="010101"/>
                </a:solidFill>
                <a:latin typeface="Times New Roman"/>
                <a:cs typeface="Times New Roman"/>
              </a:rPr>
              <a:t>With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increasing</a:t>
            </a:r>
            <a:r>
              <a:rPr dirty="0" sz="1800" spc="-65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competition</a:t>
            </a:r>
            <a:r>
              <a:rPr dirty="0" sz="1800" spc="-6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and</a:t>
            </a:r>
            <a:r>
              <a:rPr dirty="0" sz="1800" spc="-6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changing</a:t>
            </a:r>
            <a:r>
              <a:rPr dirty="0" sz="1800" spc="-6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customer</a:t>
            </a:r>
            <a:r>
              <a:rPr dirty="0" sz="1800" spc="-6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preferences,</a:t>
            </a:r>
            <a:r>
              <a:rPr dirty="0" sz="1800" spc="-6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the</a:t>
            </a:r>
            <a:r>
              <a:rPr dirty="0" sz="1800" spc="-65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company</a:t>
            </a:r>
            <a:r>
              <a:rPr dirty="0" sz="1800" spc="-6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is</a:t>
            </a:r>
            <a:r>
              <a:rPr dirty="0" sz="1800" spc="-65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experiencing</a:t>
            </a:r>
            <a:r>
              <a:rPr dirty="0" sz="1800" spc="-6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 spc="-50">
                <a:solidFill>
                  <a:srgbClr val="010101"/>
                </a:solidFill>
                <a:latin typeface="Times New Roman"/>
                <a:cs typeface="Times New Roman"/>
              </a:rPr>
              <a:t>a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high</a:t>
            </a:r>
            <a:r>
              <a:rPr dirty="0" sz="1800" spc="-35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rate</a:t>
            </a:r>
            <a:r>
              <a:rPr dirty="0" sz="1800" spc="-4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of</a:t>
            </a:r>
            <a:r>
              <a:rPr dirty="0" sz="1800" spc="-35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customer</a:t>
            </a:r>
            <a:r>
              <a:rPr dirty="0" sz="1800" spc="-35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churn.</a:t>
            </a:r>
            <a:r>
              <a:rPr dirty="0" sz="1800" spc="-35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The</a:t>
            </a:r>
            <a:r>
              <a:rPr dirty="0" sz="1800" spc="-35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objective</a:t>
            </a:r>
            <a:r>
              <a:rPr dirty="0" sz="1800" spc="-4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of</a:t>
            </a:r>
            <a:r>
              <a:rPr dirty="0" sz="1800" spc="-35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this</a:t>
            </a:r>
            <a:r>
              <a:rPr dirty="0" sz="1800" spc="-4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project</a:t>
            </a:r>
            <a:r>
              <a:rPr dirty="0" sz="1800" spc="-35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is</a:t>
            </a:r>
            <a:r>
              <a:rPr dirty="0" sz="1800" spc="-4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to</a:t>
            </a:r>
            <a:r>
              <a:rPr dirty="0" sz="1800" spc="-35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develop</a:t>
            </a:r>
            <a:r>
              <a:rPr dirty="0" sz="1800" spc="-35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a</a:t>
            </a:r>
            <a:r>
              <a:rPr dirty="0" sz="1800" spc="-4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010101"/>
                </a:solidFill>
                <a:latin typeface="Times New Roman"/>
                <a:cs typeface="Times New Roman"/>
              </a:rPr>
              <a:t>predictive</a:t>
            </a:r>
            <a:r>
              <a:rPr dirty="0" sz="1800" spc="-35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010101"/>
                </a:solidFill>
                <a:latin typeface="Times New Roman"/>
                <a:cs typeface="Times New Roman"/>
              </a:rPr>
              <a:t>model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that</a:t>
            </a:r>
            <a:r>
              <a:rPr dirty="0" sz="1800" spc="-35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can</a:t>
            </a:r>
            <a:r>
              <a:rPr dirty="0" sz="1800" spc="-3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accurately</a:t>
            </a:r>
            <a:r>
              <a:rPr dirty="0" sz="1800" spc="-3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identify</a:t>
            </a:r>
            <a:r>
              <a:rPr dirty="0" sz="1800" spc="-3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010101"/>
                </a:solidFill>
                <a:latin typeface="Times New Roman"/>
                <a:cs typeface="Times New Roman"/>
              </a:rPr>
              <a:t>customers</a:t>
            </a:r>
            <a:r>
              <a:rPr dirty="0" sz="1800" spc="-35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at</a:t>
            </a:r>
            <a:r>
              <a:rPr dirty="0" sz="1800" spc="-35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risk</a:t>
            </a:r>
            <a:r>
              <a:rPr dirty="0" sz="1800" spc="-3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of</a:t>
            </a:r>
            <a:r>
              <a:rPr dirty="0" sz="1800" spc="-3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churning.</a:t>
            </a:r>
            <a:r>
              <a:rPr dirty="0" sz="1800" spc="-3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By</a:t>
            </a:r>
            <a:r>
              <a:rPr dirty="0" sz="1800" spc="-3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doing</a:t>
            </a:r>
            <a:r>
              <a:rPr dirty="0" sz="1800" spc="-3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so,</a:t>
            </a:r>
            <a:r>
              <a:rPr dirty="0" sz="1800" spc="-3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ABC</a:t>
            </a:r>
            <a:r>
              <a:rPr dirty="0" sz="1800" spc="-3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Voice</a:t>
            </a:r>
            <a:r>
              <a:rPr dirty="0" sz="1800" spc="-35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aims</a:t>
            </a:r>
            <a:r>
              <a:rPr dirty="0" sz="1800" spc="-35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 spc="-25">
                <a:solidFill>
                  <a:srgbClr val="010101"/>
                </a:solidFill>
                <a:latin typeface="Times New Roman"/>
                <a:cs typeface="Times New Roman"/>
              </a:rPr>
              <a:t>to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proactively</a:t>
            </a:r>
            <a:r>
              <a:rPr dirty="0" sz="1800" spc="-5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010101"/>
                </a:solidFill>
                <a:latin typeface="Times New Roman"/>
                <a:cs typeface="Times New Roman"/>
              </a:rPr>
              <a:t>implement</a:t>
            </a:r>
            <a:r>
              <a:rPr dirty="0" sz="1800" spc="-55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customer</a:t>
            </a:r>
            <a:r>
              <a:rPr dirty="0" sz="1800" spc="-45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retention</a:t>
            </a:r>
            <a:r>
              <a:rPr dirty="0" sz="1800" spc="-5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010101"/>
                </a:solidFill>
                <a:latin typeface="Times New Roman"/>
                <a:cs typeface="Times New Roman"/>
              </a:rPr>
              <a:t>strategies</a:t>
            </a:r>
            <a:r>
              <a:rPr dirty="0" sz="1800" spc="-5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and</a:t>
            </a:r>
            <a:r>
              <a:rPr dirty="0" sz="1800" spc="-5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reduce</a:t>
            </a:r>
            <a:r>
              <a:rPr dirty="0" sz="1800" spc="-5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churn</a:t>
            </a:r>
            <a:r>
              <a:rPr dirty="0" sz="1800" spc="-5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rates,</a:t>
            </a:r>
            <a:r>
              <a:rPr dirty="0" sz="1800" spc="-45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010101"/>
                </a:solidFill>
                <a:latin typeface="Times New Roman"/>
                <a:cs typeface="Times New Roman"/>
              </a:rPr>
              <a:t>ultimately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improving</a:t>
            </a:r>
            <a:r>
              <a:rPr dirty="0" sz="1800" spc="-6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customer</a:t>
            </a:r>
            <a:r>
              <a:rPr dirty="0" sz="1800" spc="-5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satisfaction</a:t>
            </a:r>
            <a:r>
              <a:rPr dirty="0" sz="1800" spc="-5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and</a:t>
            </a:r>
            <a:r>
              <a:rPr dirty="0" sz="1800" spc="-5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the</a:t>
            </a:r>
            <a:r>
              <a:rPr dirty="0" sz="1800" spc="-55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010101"/>
                </a:solidFill>
                <a:latin typeface="Times New Roman"/>
                <a:cs typeface="Times New Roman"/>
              </a:rPr>
              <a:t>company's</a:t>
            </a:r>
            <a:r>
              <a:rPr dirty="0" sz="1800" spc="-55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profitability.</a:t>
            </a:r>
            <a:r>
              <a:rPr dirty="0" sz="1800" spc="-55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This</a:t>
            </a:r>
            <a:r>
              <a:rPr dirty="0" sz="1800" spc="-55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project</a:t>
            </a:r>
            <a:r>
              <a:rPr dirty="0" sz="1800" spc="-55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will</a:t>
            </a:r>
            <a:r>
              <a:rPr dirty="0" sz="1800" spc="-55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010101"/>
                </a:solidFill>
                <a:latin typeface="Times New Roman"/>
                <a:cs typeface="Times New Roman"/>
              </a:rPr>
              <a:t>leverage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machine</a:t>
            </a:r>
            <a:r>
              <a:rPr dirty="0" sz="1800" spc="-45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learning</a:t>
            </a:r>
            <a:r>
              <a:rPr dirty="0" sz="1800" spc="-4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010101"/>
                </a:solidFill>
                <a:latin typeface="Times New Roman"/>
                <a:cs typeface="Times New Roman"/>
              </a:rPr>
              <a:t>techniques</a:t>
            </a:r>
            <a:r>
              <a:rPr dirty="0" sz="1800" spc="-4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to</a:t>
            </a:r>
            <a:r>
              <a:rPr dirty="0" sz="1800" spc="-4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analyze</a:t>
            </a:r>
            <a:r>
              <a:rPr dirty="0" sz="1800" spc="-4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010101"/>
                </a:solidFill>
                <a:latin typeface="Times New Roman"/>
                <a:cs typeface="Times New Roman"/>
              </a:rPr>
              <a:t>historical</a:t>
            </a:r>
            <a:r>
              <a:rPr dirty="0" sz="1800" spc="-45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customer</a:t>
            </a:r>
            <a:r>
              <a:rPr dirty="0" sz="1800" spc="-35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data</a:t>
            </a:r>
            <a:r>
              <a:rPr dirty="0" sz="1800" spc="-45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and</a:t>
            </a:r>
            <a:r>
              <a:rPr dirty="0" sz="1800" spc="-35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build</a:t>
            </a:r>
            <a:r>
              <a:rPr dirty="0" sz="1800" spc="-4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a</a:t>
            </a:r>
            <a:r>
              <a:rPr dirty="0" sz="1800" spc="-4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010101"/>
                </a:solidFill>
                <a:latin typeface="Times New Roman"/>
                <a:cs typeface="Times New Roman"/>
              </a:rPr>
              <a:t>predictive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084716" y="5208526"/>
            <a:ext cx="840486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model</a:t>
            </a:r>
            <a:r>
              <a:rPr dirty="0" sz="1800" spc="-6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capable</a:t>
            </a:r>
            <a:r>
              <a:rPr dirty="0" sz="1800" spc="-6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of</a:t>
            </a:r>
            <a:r>
              <a:rPr dirty="0" sz="1800" spc="-5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identifying</a:t>
            </a:r>
            <a:r>
              <a:rPr dirty="0" sz="1800" spc="-55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potential</a:t>
            </a:r>
            <a:r>
              <a:rPr dirty="0" sz="1800" spc="-6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churners,</a:t>
            </a:r>
            <a:r>
              <a:rPr dirty="0" sz="1800" spc="-5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enabling</a:t>
            </a:r>
            <a:r>
              <a:rPr dirty="0" sz="1800" spc="-55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ABC</a:t>
            </a:r>
            <a:r>
              <a:rPr dirty="0" sz="1800" spc="-6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Voice</a:t>
            </a:r>
            <a:r>
              <a:rPr dirty="0" sz="1800" spc="-55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to</a:t>
            </a:r>
            <a:r>
              <a:rPr dirty="0" sz="1800" spc="-55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take</a:t>
            </a:r>
            <a:r>
              <a:rPr dirty="0" sz="1800" spc="-6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timely</a:t>
            </a:r>
            <a:r>
              <a:rPr dirty="0" sz="1800" spc="-50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010101"/>
                </a:solidFill>
                <a:latin typeface="Times New Roman"/>
                <a:cs typeface="Times New Roman"/>
              </a:rPr>
              <a:t>actions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to</a:t>
            </a:r>
            <a:r>
              <a:rPr dirty="0" sz="1800" spc="-35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retain</a:t>
            </a:r>
            <a:r>
              <a:rPr dirty="0" sz="1800" spc="-35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010101"/>
                </a:solidFill>
                <a:latin typeface="Times New Roman"/>
                <a:cs typeface="Times New Roman"/>
              </a:rPr>
              <a:t>these</a:t>
            </a:r>
            <a:r>
              <a:rPr dirty="0" sz="1800" spc="-35">
                <a:solidFill>
                  <a:srgbClr val="010101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010101"/>
                </a:solidFill>
                <a:latin typeface="Times New Roman"/>
                <a:cs typeface="Times New Roman"/>
              </a:rPr>
              <a:t>customers.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4820811" y="7242439"/>
            <a:ext cx="144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FFFFFF"/>
                </a:solidFill>
                <a:latin typeface="Times New Roman"/>
                <a:cs typeface="Times New Roman"/>
              </a:rPr>
              <a:t>BENEFITS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1036990" y="7962900"/>
            <a:ext cx="4414520" cy="568325"/>
          </a:xfrm>
          <a:custGeom>
            <a:avLst/>
            <a:gdLst/>
            <a:ahLst/>
            <a:cxnLst/>
            <a:rect l="l" t="t" r="r" b="b"/>
            <a:pathLst>
              <a:path w="4414520" h="568325">
                <a:moveTo>
                  <a:pt x="4319748" y="568177"/>
                </a:moveTo>
                <a:lnTo>
                  <a:pt x="94698" y="568177"/>
                </a:lnTo>
                <a:lnTo>
                  <a:pt x="57837" y="560735"/>
                </a:lnTo>
                <a:lnTo>
                  <a:pt x="27736" y="540440"/>
                </a:lnTo>
                <a:lnTo>
                  <a:pt x="7441" y="510339"/>
                </a:lnTo>
                <a:lnTo>
                  <a:pt x="0" y="473478"/>
                </a:lnTo>
                <a:lnTo>
                  <a:pt x="0" y="94698"/>
                </a:lnTo>
                <a:lnTo>
                  <a:pt x="7441" y="57837"/>
                </a:lnTo>
                <a:lnTo>
                  <a:pt x="27736" y="27736"/>
                </a:lnTo>
                <a:lnTo>
                  <a:pt x="57837" y="7441"/>
                </a:lnTo>
                <a:lnTo>
                  <a:pt x="94698" y="0"/>
                </a:lnTo>
                <a:lnTo>
                  <a:pt x="4319748" y="0"/>
                </a:lnTo>
                <a:lnTo>
                  <a:pt x="4372287" y="15910"/>
                </a:lnTo>
                <a:lnTo>
                  <a:pt x="4407238" y="58458"/>
                </a:lnTo>
                <a:lnTo>
                  <a:pt x="4414446" y="94698"/>
                </a:lnTo>
                <a:lnTo>
                  <a:pt x="4414446" y="473478"/>
                </a:lnTo>
                <a:lnTo>
                  <a:pt x="4407005" y="510339"/>
                </a:lnTo>
                <a:lnTo>
                  <a:pt x="4386710" y="540440"/>
                </a:lnTo>
                <a:lnTo>
                  <a:pt x="4356609" y="560735"/>
                </a:lnTo>
                <a:lnTo>
                  <a:pt x="4319748" y="568177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1891346" y="8104240"/>
            <a:ext cx="270573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FFFFFF"/>
                </a:solidFill>
                <a:latin typeface="Times New Roman"/>
                <a:cs typeface="Times New Roman"/>
              </a:rPr>
              <a:t>ENHANCED</a:t>
            </a:r>
            <a:r>
              <a:rPr dirty="0" sz="16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imes New Roman"/>
                <a:cs typeface="Times New Roman"/>
              </a:rPr>
              <a:t>PROFITABILITY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6" name="object 26" descr=""/>
          <p:cNvSpPr/>
          <p:nvPr/>
        </p:nvSpPr>
        <p:spPr>
          <a:xfrm>
            <a:off x="5638081" y="7942632"/>
            <a:ext cx="4414520" cy="568325"/>
          </a:xfrm>
          <a:custGeom>
            <a:avLst/>
            <a:gdLst/>
            <a:ahLst/>
            <a:cxnLst/>
            <a:rect l="l" t="t" r="r" b="b"/>
            <a:pathLst>
              <a:path w="4414520" h="568325">
                <a:moveTo>
                  <a:pt x="4319749" y="568177"/>
                </a:moveTo>
                <a:lnTo>
                  <a:pt x="94697" y="568177"/>
                </a:lnTo>
                <a:lnTo>
                  <a:pt x="57837" y="560735"/>
                </a:lnTo>
                <a:lnTo>
                  <a:pt x="27736" y="540441"/>
                </a:lnTo>
                <a:lnTo>
                  <a:pt x="7441" y="510340"/>
                </a:lnTo>
                <a:lnTo>
                  <a:pt x="0" y="473479"/>
                </a:lnTo>
                <a:lnTo>
                  <a:pt x="0" y="94698"/>
                </a:lnTo>
                <a:lnTo>
                  <a:pt x="7441" y="57837"/>
                </a:lnTo>
                <a:lnTo>
                  <a:pt x="27736" y="27736"/>
                </a:lnTo>
                <a:lnTo>
                  <a:pt x="57837" y="7441"/>
                </a:lnTo>
                <a:lnTo>
                  <a:pt x="94697" y="0"/>
                </a:lnTo>
                <a:lnTo>
                  <a:pt x="4319749" y="0"/>
                </a:lnTo>
                <a:lnTo>
                  <a:pt x="4372287" y="15910"/>
                </a:lnTo>
                <a:lnTo>
                  <a:pt x="4407238" y="58459"/>
                </a:lnTo>
                <a:lnTo>
                  <a:pt x="4414446" y="94698"/>
                </a:lnTo>
                <a:lnTo>
                  <a:pt x="4414446" y="473479"/>
                </a:lnTo>
                <a:lnTo>
                  <a:pt x="4407005" y="510340"/>
                </a:lnTo>
                <a:lnTo>
                  <a:pt x="4386710" y="540441"/>
                </a:lnTo>
                <a:lnTo>
                  <a:pt x="4356609" y="560735"/>
                </a:lnTo>
                <a:lnTo>
                  <a:pt x="4319749" y="568177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 txBox="1"/>
          <p:nvPr/>
        </p:nvSpPr>
        <p:spPr>
          <a:xfrm>
            <a:off x="6122739" y="8083974"/>
            <a:ext cx="344297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FFFFFF"/>
                </a:solidFill>
                <a:latin typeface="Times New Roman"/>
                <a:cs typeface="Times New Roman"/>
              </a:rPr>
              <a:t>PROACTIVE</a:t>
            </a:r>
            <a:r>
              <a:rPr dirty="0" sz="1600" spc="-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Times New Roman"/>
                <a:cs typeface="Times New Roman"/>
              </a:rPr>
              <a:t>CHURN</a:t>
            </a:r>
            <a:r>
              <a:rPr dirty="0" sz="1600" spc="-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imes New Roman"/>
                <a:cs typeface="Times New Roman"/>
              </a:rPr>
              <a:t>MANAGEMENT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8" name="object 28" descr=""/>
          <p:cNvSpPr/>
          <p:nvPr/>
        </p:nvSpPr>
        <p:spPr>
          <a:xfrm>
            <a:off x="1057824" y="8719470"/>
            <a:ext cx="4414520" cy="568325"/>
          </a:xfrm>
          <a:custGeom>
            <a:avLst/>
            <a:gdLst/>
            <a:ahLst/>
            <a:cxnLst/>
            <a:rect l="l" t="t" r="r" b="b"/>
            <a:pathLst>
              <a:path w="4414520" h="568325">
                <a:moveTo>
                  <a:pt x="4319748" y="568176"/>
                </a:moveTo>
                <a:lnTo>
                  <a:pt x="94697" y="568176"/>
                </a:lnTo>
                <a:lnTo>
                  <a:pt x="57837" y="560734"/>
                </a:lnTo>
                <a:lnTo>
                  <a:pt x="27736" y="540440"/>
                </a:lnTo>
                <a:lnTo>
                  <a:pt x="7441" y="510339"/>
                </a:lnTo>
                <a:lnTo>
                  <a:pt x="0" y="473478"/>
                </a:lnTo>
                <a:lnTo>
                  <a:pt x="0" y="94697"/>
                </a:lnTo>
                <a:lnTo>
                  <a:pt x="7441" y="57837"/>
                </a:lnTo>
                <a:lnTo>
                  <a:pt x="27736" y="27736"/>
                </a:lnTo>
                <a:lnTo>
                  <a:pt x="57837" y="7441"/>
                </a:lnTo>
                <a:lnTo>
                  <a:pt x="94697" y="0"/>
                </a:lnTo>
                <a:lnTo>
                  <a:pt x="4319748" y="0"/>
                </a:lnTo>
                <a:lnTo>
                  <a:pt x="4372287" y="15910"/>
                </a:lnTo>
                <a:lnTo>
                  <a:pt x="4407238" y="58458"/>
                </a:lnTo>
                <a:lnTo>
                  <a:pt x="4414446" y="94697"/>
                </a:lnTo>
                <a:lnTo>
                  <a:pt x="4414446" y="473478"/>
                </a:lnTo>
                <a:lnTo>
                  <a:pt x="4407005" y="510339"/>
                </a:lnTo>
                <a:lnTo>
                  <a:pt x="4386710" y="540440"/>
                </a:lnTo>
                <a:lnTo>
                  <a:pt x="4356609" y="560734"/>
                </a:lnTo>
                <a:lnTo>
                  <a:pt x="4319748" y="568176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 txBox="1"/>
          <p:nvPr/>
        </p:nvSpPr>
        <p:spPr>
          <a:xfrm>
            <a:off x="1912279" y="8860811"/>
            <a:ext cx="270319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FFFFFF"/>
                </a:solidFill>
                <a:latin typeface="Times New Roman"/>
                <a:cs typeface="Times New Roman"/>
              </a:rPr>
              <a:t>COMPETITIVE</a:t>
            </a:r>
            <a:r>
              <a:rPr dirty="0" sz="1600" spc="-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imes New Roman"/>
                <a:cs typeface="Times New Roman"/>
              </a:rPr>
              <a:t>ADVANTAGE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0" name="object 30" descr=""/>
          <p:cNvSpPr/>
          <p:nvPr/>
        </p:nvSpPr>
        <p:spPr>
          <a:xfrm>
            <a:off x="5658915" y="8699203"/>
            <a:ext cx="4414520" cy="568325"/>
          </a:xfrm>
          <a:custGeom>
            <a:avLst/>
            <a:gdLst/>
            <a:ahLst/>
            <a:cxnLst/>
            <a:rect l="l" t="t" r="r" b="b"/>
            <a:pathLst>
              <a:path w="4414520" h="568325">
                <a:moveTo>
                  <a:pt x="4319748" y="568177"/>
                </a:moveTo>
                <a:lnTo>
                  <a:pt x="94697" y="568177"/>
                </a:lnTo>
                <a:lnTo>
                  <a:pt x="57837" y="560735"/>
                </a:lnTo>
                <a:lnTo>
                  <a:pt x="27736" y="540440"/>
                </a:lnTo>
                <a:lnTo>
                  <a:pt x="7441" y="510339"/>
                </a:lnTo>
                <a:lnTo>
                  <a:pt x="0" y="473478"/>
                </a:lnTo>
                <a:lnTo>
                  <a:pt x="0" y="94698"/>
                </a:lnTo>
                <a:lnTo>
                  <a:pt x="7441" y="57837"/>
                </a:lnTo>
                <a:lnTo>
                  <a:pt x="27736" y="27736"/>
                </a:lnTo>
                <a:lnTo>
                  <a:pt x="57837" y="7441"/>
                </a:lnTo>
                <a:lnTo>
                  <a:pt x="94697" y="0"/>
                </a:lnTo>
                <a:lnTo>
                  <a:pt x="4319748" y="0"/>
                </a:lnTo>
                <a:lnTo>
                  <a:pt x="4372287" y="15910"/>
                </a:lnTo>
                <a:lnTo>
                  <a:pt x="4407238" y="58458"/>
                </a:lnTo>
                <a:lnTo>
                  <a:pt x="4414447" y="94698"/>
                </a:lnTo>
                <a:lnTo>
                  <a:pt x="4414447" y="473478"/>
                </a:lnTo>
                <a:lnTo>
                  <a:pt x="4407005" y="510339"/>
                </a:lnTo>
                <a:lnTo>
                  <a:pt x="4386710" y="540440"/>
                </a:lnTo>
                <a:lnTo>
                  <a:pt x="4356609" y="560735"/>
                </a:lnTo>
                <a:lnTo>
                  <a:pt x="4319748" y="568177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 txBox="1"/>
          <p:nvPr/>
        </p:nvSpPr>
        <p:spPr>
          <a:xfrm>
            <a:off x="6369439" y="8840544"/>
            <a:ext cx="299275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FFFFFF"/>
                </a:solidFill>
                <a:latin typeface="Times New Roman"/>
                <a:cs typeface="Times New Roman"/>
              </a:rPr>
              <a:t>ENHANCED</a:t>
            </a:r>
            <a:r>
              <a:rPr dirty="0" sz="16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Times New Roman"/>
                <a:cs typeface="Times New Roman"/>
              </a:rPr>
              <a:t>SERVICE</a:t>
            </a:r>
            <a:r>
              <a:rPr dirty="0" sz="1600" spc="-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imes New Roman"/>
                <a:cs typeface="Times New Roman"/>
              </a:rPr>
              <a:t>QUALITY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4056" y="1429434"/>
            <a:ext cx="6751955" cy="830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DATA</a:t>
            </a:r>
            <a:r>
              <a:rPr dirty="0" spc="-5"/>
              <a:t> </a:t>
            </a:r>
            <a:r>
              <a:rPr dirty="0"/>
              <a:t>PREP</a:t>
            </a:r>
            <a:r>
              <a:rPr dirty="0" spc="-5"/>
              <a:t> </a:t>
            </a:r>
            <a:r>
              <a:rPr dirty="0"/>
              <a:t>&amp;</a:t>
            </a:r>
            <a:r>
              <a:rPr dirty="0" spc="-10"/>
              <a:t> CLEAN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3301345" y="3322618"/>
            <a:ext cx="12705080" cy="5025390"/>
            <a:chOff x="3301345" y="3322618"/>
            <a:chExt cx="12705080" cy="502539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2123" y="5015890"/>
              <a:ext cx="4988948" cy="52833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16914" y="4958778"/>
              <a:ext cx="4988948" cy="52833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2123" y="7668411"/>
              <a:ext cx="4988948" cy="52833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16914" y="7819154"/>
              <a:ext cx="4988948" cy="528332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3301345" y="3322618"/>
              <a:ext cx="5490210" cy="1762125"/>
            </a:xfrm>
            <a:custGeom>
              <a:avLst/>
              <a:gdLst/>
              <a:ahLst/>
              <a:cxnLst/>
              <a:rect l="l" t="t" r="r" b="b"/>
              <a:pathLst>
                <a:path w="5490209" h="1762125">
                  <a:moveTo>
                    <a:pt x="5425586" y="1761958"/>
                  </a:moveTo>
                  <a:lnTo>
                    <a:pt x="64139" y="1761958"/>
                  </a:lnTo>
                  <a:lnTo>
                    <a:pt x="39173" y="1756917"/>
                  </a:lnTo>
                  <a:lnTo>
                    <a:pt x="18786" y="1743171"/>
                  </a:lnTo>
                  <a:lnTo>
                    <a:pt x="5040" y="1722784"/>
                  </a:lnTo>
                  <a:lnTo>
                    <a:pt x="0" y="1697817"/>
                  </a:lnTo>
                  <a:lnTo>
                    <a:pt x="0" y="64139"/>
                  </a:lnTo>
                  <a:lnTo>
                    <a:pt x="5040" y="39173"/>
                  </a:lnTo>
                  <a:lnTo>
                    <a:pt x="18786" y="18786"/>
                  </a:lnTo>
                  <a:lnTo>
                    <a:pt x="39173" y="5040"/>
                  </a:lnTo>
                  <a:lnTo>
                    <a:pt x="64139" y="0"/>
                  </a:lnTo>
                  <a:lnTo>
                    <a:pt x="5425586" y="0"/>
                  </a:lnTo>
                  <a:lnTo>
                    <a:pt x="5470939" y="18787"/>
                  </a:lnTo>
                  <a:lnTo>
                    <a:pt x="5489726" y="64139"/>
                  </a:lnTo>
                  <a:lnTo>
                    <a:pt x="5489726" y="1697817"/>
                  </a:lnTo>
                  <a:lnTo>
                    <a:pt x="5484686" y="1722784"/>
                  </a:lnTo>
                  <a:lnTo>
                    <a:pt x="5470940" y="1743171"/>
                  </a:lnTo>
                  <a:lnTo>
                    <a:pt x="5450553" y="1756917"/>
                  </a:lnTo>
                  <a:lnTo>
                    <a:pt x="5425586" y="1761958"/>
                  </a:lnTo>
                  <a:close/>
                </a:path>
              </a:pathLst>
            </a:custGeom>
            <a:solidFill>
              <a:srgbClr val="100F0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5263" y="3498473"/>
              <a:ext cx="1351145" cy="206356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4648952" y="3328159"/>
            <a:ext cx="3802379" cy="1710055"/>
          </a:xfrm>
          <a:prstGeom prst="rect">
            <a:avLst/>
          </a:prstGeom>
        </p:spPr>
        <p:txBody>
          <a:bodyPr wrap="square" lIns="0" tIns="1244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dirty="0" sz="1850" b="1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dirty="0" sz="1850" spc="8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50" spc="-10" b="1">
                <a:solidFill>
                  <a:srgbClr val="FFFFFF"/>
                </a:solidFill>
                <a:latin typeface="Times New Roman"/>
                <a:cs typeface="Times New Roman"/>
              </a:rPr>
              <a:t>Collection</a:t>
            </a:r>
            <a:endParaRPr sz="1850">
              <a:latin typeface="Times New Roman"/>
              <a:cs typeface="Times New Roman"/>
            </a:endParaRPr>
          </a:p>
          <a:p>
            <a:pPr marL="12700" marR="5080">
              <a:lnSpc>
                <a:spcPts val="2550"/>
              </a:lnSpc>
              <a:spcBef>
                <a:spcPts val="60"/>
              </a:spcBef>
            </a:pP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Collected</a:t>
            </a:r>
            <a:r>
              <a:rPr dirty="0" sz="1500" spc="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Customer</a:t>
            </a:r>
            <a:r>
              <a:rPr dirty="0" sz="1500" spc="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Churn</a:t>
            </a:r>
            <a:r>
              <a:rPr dirty="0" sz="1500" spc="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dirty="0" sz="1500" spc="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containing</a:t>
            </a:r>
            <a:r>
              <a:rPr dirty="0" sz="1500" spc="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 spc="-20">
                <a:solidFill>
                  <a:srgbClr val="FFFFFF"/>
                </a:solidFill>
                <a:latin typeface="Times New Roman"/>
                <a:cs typeface="Times New Roman"/>
              </a:rPr>
              <a:t>info </a:t>
            </a: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on</a:t>
            </a:r>
            <a:r>
              <a:rPr dirty="0" sz="1500" spc="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all</a:t>
            </a:r>
            <a:r>
              <a:rPr dirty="0" sz="1500" spc="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7,043</a:t>
            </a:r>
            <a:r>
              <a:rPr dirty="0" sz="1500" spc="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customers</a:t>
            </a:r>
            <a:r>
              <a:rPr dirty="0" sz="1500" spc="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from</a:t>
            </a:r>
            <a:r>
              <a:rPr dirty="0" sz="1500" spc="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z="1500" spc="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Telecom</a:t>
            </a:r>
            <a:r>
              <a:rPr dirty="0" sz="1500" spc="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Times New Roman"/>
                <a:cs typeface="Times New Roman"/>
              </a:rPr>
              <a:t>company </a:t>
            </a: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(say,</a:t>
            </a:r>
            <a:r>
              <a:rPr dirty="0" sz="1500" spc="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ABC</a:t>
            </a:r>
            <a:r>
              <a:rPr dirty="0" sz="1500" spc="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Voice)</a:t>
            </a:r>
            <a:r>
              <a:rPr dirty="0" sz="1500" spc="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dirty="0" sz="1500" spc="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California</a:t>
            </a:r>
            <a:r>
              <a:rPr dirty="0" sz="1500" spc="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dirty="0" sz="1500" spc="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Quarter</a:t>
            </a:r>
            <a:r>
              <a:rPr dirty="0" sz="1500" spc="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r>
              <a:rPr dirty="0" sz="1500" spc="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 spc="-25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dirty="0" sz="1500" spc="-20">
                <a:solidFill>
                  <a:srgbClr val="FFFFFF"/>
                </a:solidFill>
                <a:latin typeface="Times New Roman"/>
                <a:cs typeface="Times New Roman"/>
              </a:rPr>
              <a:t>2022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0516134" y="3322618"/>
            <a:ext cx="5490210" cy="1762125"/>
          </a:xfrm>
          <a:custGeom>
            <a:avLst/>
            <a:gdLst/>
            <a:ahLst/>
            <a:cxnLst/>
            <a:rect l="l" t="t" r="r" b="b"/>
            <a:pathLst>
              <a:path w="5490209" h="1762125">
                <a:moveTo>
                  <a:pt x="5425587" y="1761958"/>
                </a:moveTo>
                <a:lnTo>
                  <a:pt x="64139" y="1761958"/>
                </a:lnTo>
                <a:lnTo>
                  <a:pt x="39173" y="1756917"/>
                </a:lnTo>
                <a:lnTo>
                  <a:pt x="18786" y="1743171"/>
                </a:lnTo>
                <a:lnTo>
                  <a:pt x="5040" y="1722784"/>
                </a:lnTo>
                <a:lnTo>
                  <a:pt x="0" y="1697817"/>
                </a:lnTo>
                <a:lnTo>
                  <a:pt x="0" y="64139"/>
                </a:lnTo>
                <a:lnTo>
                  <a:pt x="5040" y="39173"/>
                </a:lnTo>
                <a:lnTo>
                  <a:pt x="18786" y="18786"/>
                </a:lnTo>
                <a:lnTo>
                  <a:pt x="39173" y="5040"/>
                </a:lnTo>
                <a:lnTo>
                  <a:pt x="64139" y="0"/>
                </a:lnTo>
                <a:lnTo>
                  <a:pt x="5425587" y="0"/>
                </a:lnTo>
                <a:lnTo>
                  <a:pt x="5470939" y="18787"/>
                </a:lnTo>
                <a:lnTo>
                  <a:pt x="5489727" y="64139"/>
                </a:lnTo>
                <a:lnTo>
                  <a:pt x="5489727" y="1697817"/>
                </a:lnTo>
                <a:lnTo>
                  <a:pt x="5484686" y="1722784"/>
                </a:lnTo>
                <a:lnTo>
                  <a:pt x="5470940" y="1743171"/>
                </a:lnTo>
                <a:lnTo>
                  <a:pt x="5450553" y="1756917"/>
                </a:lnTo>
                <a:lnTo>
                  <a:pt x="5425587" y="1761958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11863742" y="3328159"/>
            <a:ext cx="3826510" cy="1386205"/>
          </a:xfrm>
          <a:prstGeom prst="rect">
            <a:avLst/>
          </a:prstGeom>
        </p:spPr>
        <p:txBody>
          <a:bodyPr wrap="square" lIns="0" tIns="12446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980"/>
              </a:spcBef>
            </a:pPr>
            <a:r>
              <a:rPr dirty="0" sz="1850" b="1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dirty="0" sz="1850" spc="8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50" spc="-10" b="1">
                <a:solidFill>
                  <a:srgbClr val="FFFFFF"/>
                </a:solidFill>
                <a:latin typeface="Times New Roman"/>
                <a:cs typeface="Times New Roman"/>
              </a:rPr>
              <a:t>Reduction</a:t>
            </a:r>
            <a:endParaRPr sz="1850">
              <a:latin typeface="Times New Roman"/>
              <a:cs typeface="Times New Roman"/>
            </a:endParaRPr>
          </a:p>
          <a:p>
            <a:pPr algn="just" marL="12700" marR="5080">
              <a:lnSpc>
                <a:spcPts val="2550"/>
              </a:lnSpc>
              <a:spcBef>
                <a:spcPts val="60"/>
              </a:spcBef>
            </a:pP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Dropped</a:t>
            </a:r>
            <a:r>
              <a:rPr dirty="0" sz="1500" spc="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irrelevant</a:t>
            </a:r>
            <a:r>
              <a:rPr dirty="0" sz="1500" spc="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columns</a:t>
            </a:r>
            <a:r>
              <a:rPr dirty="0" sz="1500" spc="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from</a:t>
            </a:r>
            <a:r>
              <a:rPr dirty="0" sz="1500" spc="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dirty="0" sz="1500" spc="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dataset</a:t>
            </a:r>
            <a:r>
              <a:rPr dirty="0" sz="1500" spc="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 spc="-20">
                <a:solidFill>
                  <a:srgbClr val="FFFFFF"/>
                </a:solidFill>
                <a:latin typeface="Times New Roman"/>
                <a:cs typeface="Times New Roman"/>
              </a:rPr>
              <a:t>like </a:t>
            </a: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Customer</a:t>
            </a:r>
            <a:r>
              <a:rPr dirty="0" sz="1500" spc="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ID,</a:t>
            </a:r>
            <a:r>
              <a:rPr dirty="0" sz="1500" spc="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Total</a:t>
            </a:r>
            <a:r>
              <a:rPr dirty="0" sz="1500" spc="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Refunds,</a:t>
            </a:r>
            <a:r>
              <a:rPr dirty="0" sz="1500" spc="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Zip</a:t>
            </a:r>
            <a:r>
              <a:rPr dirty="0" sz="1500" spc="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Code,</a:t>
            </a:r>
            <a:r>
              <a:rPr dirty="0" sz="1500" spc="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Times New Roman"/>
                <a:cs typeface="Times New Roman"/>
              </a:rPr>
              <a:t>Latitude, </a:t>
            </a: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Longitude,</a:t>
            </a:r>
            <a:r>
              <a:rPr dirty="0" sz="1500" spc="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Churn</a:t>
            </a:r>
            <a:r>
              <a:rPr dirty="0" sz="1500" spc="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Category</a:t>
            </a:r>
            <a:r>
              <a:rPr dirty="0" sz="1500" spc="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&amp;</a:t>
            </a:r>
            <a:r>
              <a:rPr dirty="0" sz="1500" spc="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Churn</a:t>
            </a:r>
            <a:r>
              <a:rPr dirty="0" sz="1500" spc="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Times New Roman"/>
                <a:cs typeface="Times New Roman"/>
              </a:rPr>
              <a:t>Reason</a:t>
            </a:r>
            <a:endParaRPr sz="1500">
              <a:latin typeface="Times New Roman"/>
              <a:cs typeface="Times New Roman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3301345" y="6108451"/>
            <a:ext cx="5490210" cy="1762125"/>
            <a:chOff x="3301345" y="6108451"/>
            <a:chExt cx="5490210" cy="1762125"/>
          </a:xfrm>
        </p:grpSpPr>
        <p:sp>
          <p:nvSpPr>
            <p:cNvPr id="14" name="object 14" descr=""/>
            <p:cNvSpPr/>
            <p:nvPr/>
          </p:nvSpPr>
          <p:spPr>
            <a:xfrm>
              <a:off x="3301345" y="6108451"/>
              <a:ext cx="5490210" cy="1762125"/>
            </a:xfrm>
            <a:custGeom>
              <a:avLst/>
              <a:gdLst/>
              <a:ahLst/>
              <a:cxnLst/>
              <a:rect l="l" t="t" r="r" b="b"/>
              <a:pathLst>
                <a:path w="5490209" h="1762125">
                  <a:moveTo>
                    <a:pt x="5425586" y="1761958"/>
                  </a:moveTo>
                  <a:lnTo>
                    <a:pt x="64139" y="1761958"/>
                  </a:lnTo>
                  <a:lnTo>
                    <a:pt x="39173" y="1756917"/>
                  </a:lnTo>
                  <a:lnTo>
                    <a:pt x="18786" y="1743171"/>
                  </a:lnTo>
                  <a:lnTo>
                    <a:pt x="5040" y="1722783"/>
                  </a:lnTo>
                  <a:lnTo>
                    <a:pt x="0" y="1697817"/>
                  </a:lnTo>
                  <a:lnTo>
                    <a:pt x="0" y="64139"/>
                  </a:lnTo>
                  <a:lnTo>
                    <a:pt x="5040" y="39173"/>
                  </a:lnTo>
                  <a:lnTo>
                    <a:pt x="18786" y="18786"/>
                  </a:lnTo>
                  <a:lnTo>
                    <a:pt x="39173" y="5040"/>
                  </a:lnTo>
                  <a:lnTo>
                    <a:pt x="64139" y="0"/>
                  </a:lnTo>
                  <a:lnTo>
                    <a:pt x="5425586" y="0"/>
                  </a:lnTo>
                  <a:lnTo>
                    <a:pt x="5470939" y="18787"/>
                  </a:lnTo>
                  <a:lnTo>
                    <a:pt x="5489726" y="64139"/>
                  </a:lnTo>
                  <a:lnTo>
                    <a:pt x="5489726" y="1697817"/>
                  </a:lnTo>
                  <a:lnTo>
                    <a:pt x="5484686" y="1722783"/>
                  </a:lnTo>
                  <a:lnTo>
                    <a:pt x="5470940" y="1743171"/>
                  </a:lnTo>
                  <a:lnTo>
                    <a:pt x="5450553" y="1756917"/>
                  </a:lnTo>
                  <a:lnTo>
                    <a:pt x="5425586" y="1761958"/>
                  </a:lnTo>
                  <a:close/>
                </a:path>
              </a:pathLst>
            </a:custGeom>
            <a:solidFill>
              <a:srgbClr val="100F0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5263" y="6284308"/>
              <a:ext cx="1351145" cy="206356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4648952" y="6113991"/>
            <a:ext cx="3720465" cy="1710055"/>
          </a:xfrm>
          <a:prstGeom prst="rect">
            <a:avLst/>
          </a:prstGeom>
        </p:spPr>
        <p:txBody>
          <a:bodyPr wrap="square" lIns="0" tIns="1244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dirty="0" sz="1850" b="1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dirty="0" sz="1850" spc="8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50" spc="-10" b="1">
                <a:solidFill>
                  <a:srgbClr val="FFFFFF"/>
                </a:solidFill>
                <a:latin typeface="Times New Roman"/>
                <a:cs typeface="Times New Roman"/>
              </a:rPr>
              <a:t>Cleaning</a:t>
            </a:r>
            <a:endParaRPr sz="1850">
              <a:latin typeface="Times New Roman"/>
              <a:cs typeface="Times New Roman"/>
            </a:endParaRPr>
          </a:p>
          <a:p>
            <a:pPr marL="12700" marR="5080">
              <a:lnSpc>
                <a:spcPts val="2550"/>
              </a:lnSpc>
              <a:spcBef>
                <a:spcPts val="60"/>
              </a:spcBef>
            </a:pP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Eliminated</a:t>
            </a:r>
            <a:r>
              <a:rPr dirty="0" sz="1500" spc="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rows</a:t>
            </a:r>
            <a:r>
              <a:rPr dirty="0" sz="1500" spc="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having</a:t>
            </a:r>
            <a:r>
              <a:rPr dirty="0" sz="1500" spc="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Null</a:t>
            </a:r>
            <a:r>
              <a:rPr dirty="0" sz="1500" spc="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Values</a:t>
            </a:r>
            <a:r>
              <a:rPr dirty="0" sz="1500" spc="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dirty="0" sz="1500" spc="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Times New Roman"/>
                <a:cs typeface="Times New Roman"/>
              </a:rPr>
              <a:t>several </a:t>
            </a: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columns.</a:t>
            </a:r>
            <a:r>
              <a:rPr dirty="0" sz="1500" spc="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E.g.,</a:t>
            </a:r>
            <a:r>
              <a:rPr dirty="0" sz="1500" spc="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dirty="0" sz="1500" spc="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’Avg</a:t>
            </a:r>
            <a:r>
              <a:rPr dirty="0" sz="1500" spc="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Monthly</a:t>
            </a:r>
            <a:r>
              <a:rPr dirty="0" sz="1500" spc="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GB</a:t>
            </a:r>
            <a:r>
              <a:rPr dirty="0" sz="1500" spc="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Times New Roman"/>
                <a:cs typeface="Times New Roman"/>
              </a:rPr>
              <a:t>Download’ </a:t>
            </a: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column,</a:t>
            </a:r>
            <a:r>
              <a:rPr dirty="0" sz="1500" spc="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21.6%</a:t>
            </a:r>
            <a:r>
              <a:rPr dirty="0" sz="1500" spc="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dirty="0" sz="1500" spc="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dirty="0" sz="1500" spc="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dirty="0" sz="1500" spc="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instances</a:t>
            </a:r>
            <a:r>
              <a:rPr dirty="0" sz="1500" spc="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Times New Roman"/>
                <a:cs typeface="Times New Roman"/>
              </a:rPr>
              <a:t>contain </a:t>
            </a: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NULL</a:t>
            </a:r>
            <a:r>
              <a:rPr dirty="0" sz="1500" spc="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Times New Roman"/>
                <a:cs typeface="Times New Roman"/>
              </a:rPr>
              <a:t>values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10516134" y="6108451"/>
            <a:ext cx="5490210" cy="1762125"/>
          </a:xfrm>
          <a:custGeom>
            <a:avLst/>
            <a:gdLst/>
            <a:ahLst/>
            <a:cxnLst/>
            <a:rect l="l" t="t" r="r" b="b"/>
            <a:pathLst>
              <a:path w="5490209" h="1762125">
                <a:moveTo>
                  <a:pt x="5425587" y="1761958"/>
                </a:moveTo>
                <a:lnTo>
                  <a:pt x="64139" y="1761958"/>
                </a:lnTo>
                <a:lnTo>
                  <a:pt x="39173" y="1756917"/>
                </a:lnTo>
                <a:lnTo>
                  <a:pt x="18786" y="1743171"/>
                </a:lnTo>
                <a:lnTo>
                  <a:pt x="5040" y="1722783"/>
                </a:lnTo>
                <a:lnTo>
                  <a:pt x="0" y="1697817"/>
                </a:lnTo>
                <a:lnTo>
                  <a:pt x="0" y="64139"/>
                </a:lnTo>
                <a:lnTo>
                  <a:pt x="5040" y="39173"/>
                </a:lnTo>
                <a:lnTo>
                  <a:pt x="18786" y="18786"/>
                </a:lnTo>
                <a:lnTo>
                  <a:pt x="39173" y="5040"/>
                </a:lnTo>
                <a:lnTo>
                  <a:pt x="64139" y="0"/>
                </a:lnTo>
                <a:lnTo>
                  <a:pt x="5425587" y="0"/>
                </a:lnTo>
                <a:lnTo>
                  <a:pt x="5470939" y="18787"/>
                </a:lnTo>
                <a:lnTo>
                  <a:pt x="5489727" y="64139"/>
                </a:lnTo>
                <a:lnTo>
                  <a:pt x="5489727" y="1697817"/>
                </a:lnTo>
                <a:lnTo>
                  <a:pt x="5484686" y="1722783"/>
                </a:lnTo>
                <a:lnTo>
                  <a:pt x="5470940" y="1743171"/>
                </a:lnTo>
                <a:lnTo>
                  <a:pt x="5450553" y="1756917"/>
                </a:lnTo>
                <a:lnTo>
                  <a:pt x="5425587" y="1761958"/>
                </a:lnTo>
                <a:close/>
              </a:path>
            </a:pathLst>
          </a:custGeom>
          <a:solidFill>
            <a:srgbClr val="100F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11863742" y="6113991"/>
            <a:ext cx="3681095" cy="1386205"/>
          </a:xfrm>
          <a:prstGeom prst="rect">
            <a:avLst/>
          </a:prstGeom>
        </p:spPr>
        <p:txBody>
          <a:bodyPr wrap="square" lIns="0" tIns="1244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dirty="0" sz="1850" b="1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dirty="0" sz="1850" spc="8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850" spc="-10" b="1">
                <a:solidFill>
                  <a:srgbClr val="FFFFFF"/>
                </a:solidFill>
                <a:latin typeface="Times New Roman"/>
                <a:cs typeface="Times New Roman"/>
              </a:rPr>
              <a:t>Categorization</a:t>
            </a:r>
            <a:endParaRPr sz="1850">
              <a:latin typeface="Times New Roman"/>
              <a:cs typeface="Times New Roman"/>
            </a:endParaRPr>
          </a:p>
          <a:p>
            <a:pPr marL="12700" marR="5080">
              <a:lnSpc>
                <a:spcPts val="2550"/>
              </a:lnSpc>
              <a:spcBef>
                <a:spcPts val="60"/>
              </a:spcBef>
            </a:pP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Categorized</a:t>
            </a:r>
            <a:r>
              <a:rPr dirty="0" sz="1500" spc="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columns</a:t>
            </a:r>
            <a:r>
              <a:rPr dirty="0" sz="1500" spc="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dirty="0" sz="1500" spc="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Attributes,</a:t>
            </a:r>
            <a:r>
              <a:rPr dirty="0" sz="1500" spc="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Times New Roman"/>
                <a:cs typeface="Times New Roman"/>
              </a:rPr>
              <a:t>Discrete </a:t>
            </a: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Variables</a:t>
            </a:r>
            <a:r>
              <a:rPr dirty="0" sz="1500" spc="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&amp;</a:t>
            </a:r>
            <a:r>
              <a:rPr dirty="0" sz="1500" spc="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Continuous</a:t>
            </a:r>
            <a:r>
              <a:rPr dirty="0" sz="1500" spc="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Variables</a:t>
            </a:r>
            <a:r>
              <a:rPr dirty="0" sz="1500" spc="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dirty="0" sz="1500" spc="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Times New Roman"/>
                <a:cs typeface="Times New Roman"/>
              </a:rPr>
              <a:t>Analysis purpose</a:t>
            </a:r>
            <a:endParaRPr sz="1500">
              <a:latin typeface="Times New Roman"/>
              <a:cs typeface="Times New Roman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9522674" y="2994647"/>
            <a:ext cx="2265680" cy="2228215"/>
            <a:chOff x="9522674" y="2994647"/>
            <a:chExt cx="2265680" cy="2228215"/>
          </a:xfrm>
        </p:grpSpPr>
        <p:sp>
          <p:nvSpPr>
            <p:cNvPr id="20" name="object 20" descr=""/>
            <p:cNvSpPr/>
            <p:nvPr/>
          </p:nvSpPr>
          <p:spPr>
            <a:xfrm>
              <a:off x="9522674" y="2994647"/>
              <a:ext cx="2265680" cy="2228215"/>
            </a:xfrm>
            <a:custGeom>
              <a:avLst/>
              <a:gdLst/>
              <a:ahLst/>
              <a:cxnLst/>
              <a:rect l="l" t="t" r="r" b="b"/>
              <a:pathLst>
                <a:path w="2265679" h="2228215">
                  <a:moveTo>
                    <a:pt x="1132843" y="2227949"/>
                  </a:moveTo>
                  <a:lnTo>
                    <a:pt x="1083702" y="2226920"/>
                  </a:lnTo>
                  <a:lnTo>
                    <a:pt x="1035097" y="2223861"/>
                  </a:lnTo>
                  <a:lnTo>
                    <a:pt x="987068" y="2218812"/>
                  </a:lnTo>
                  <a:lnTo>
                    <a:pt x="939659" y="2211817"/>
                  </a:lnTo>
                  <a:lnTo>
                    <a:pt x="892913" y="2202916"/>
                  </a:lnTo>
                  <a:lnTo>
                    <a:pt x="846871" y="2192152"/>
                  </a:lnTo>
                  <a:lnTo>
                    <a:pt x="801577" y="2179567"/>
                  </a:lnTo>
                  <a:lnTo>
                    <a:pt x="757072" y="2165201"/>
                  </a:lnTo>
                  <a:lnTo>
                    <a:pt x="713400" y="2149098"/>
                  </a:lnTo>
                  <a:lnTo>
                    <a:pt x="670602" y="2131299"/>
                  </a:lnTo>
                  <a:lnTo>
                    <a:pt x="628722" y="2111845"/>
                  </a:lnTo>
                  <a:lnTo>
                    <a:pt x="587801" y="2090779"/>
                  </a:lnTo>
                  <a:lnTo>
                    <a:pt x="547883" y="2068142"/>
                  </a:lnTo>
                  <a:lnTo>
                    <a:pt x="509009" y="2043976"/>
                  </a:lnTo>
                  <a:lnTo>
                    <a:pt x="471223" y="2018322"/>
                  </a:lnTo>
                  <a:lnTo>
                    <a:pt x="434567" y="1991224"/>
                  </a:lnTo>
                  <a:lnTo>
                    <a:pt x="399083" y="1962722"/>
                  </a:lnTo>
                  <a:lnTo>
                    <a:pt x="364813" y="1932858"/>
                  </a:lnTo>
                  <a:lnTo>
                    <a:pt x="331801" y="1901674"/>
                  </a:lnTo>
                  <a:lnTo>
                    <a:pt x="300089" y="1869212"/>
                  </a:lnTo>
                  <a:lnTo>
                    <a:pt x="269720" y="1835513"/>
                  </a:lnTo>
                  <a:lnTo>
                    <a:pt x="240735" y="1800620"/>
                  </a:lnTo>
                  <a:lnTo>
                    <a:pt x="213177" y="1764574"/>
                  </a:lnTo>
                  <a:lnTo>
                    <a:pt x="187089" y="1727417"/>
                  </a:lnTo>
                  <a:lnTo>
                    <a:pt x="162514" y="1689191"/>
                  </a:lnTo>
                  <a:lnTo>
                    <a:pt x="139494" y="1649938"/>
                  </a:lnTo>
                  <a:lnTo>
                    <a:pt x="118070" y="1609699"/>
                  </a:lnTo>
                  <a:lnTo>
                    <a:pt x="98287" y="1568516"/>
                  </a:lnTo>
                  <a:lnTo>
                    <a:pt x="80186" y="1526431"/>
                  </a:lnTo>
                  <a:lnTo>
                    <a:pt x="63810" y="1483486"/>
                  </a:lnTo>
                  <a:lnTo>
                    <a:pt x="49202" y="1439723"/>
                  </a:lnTo>
                  <a:lnTo>
                    <a:pt x="36403" y="1395183"/>
                  </a:lnTo>
                  <a:lnTo>
                    <a:pt x="25457" y="1349908"/>
                  </a:lnTo>
                  <a:lnTo>
                    <a:pt x="16406" y="1303940"/>
                  </a:lnTo>
                  <a:lnTo>
                    <a:pt x="9292" y="1257321"/>
                  </a:lnTo>
                  <a:lnTo>
                    <a:pt x="4158" y="1210093"/>
                  </a:lnTo>
                  <a:lnTo>
                    <a:pt x="1046" y="1162296"/>
                  </a:lnTo>
                  <a:lnTo>
                    <a:pt x="0" y="1113974"/>
                  </a:lnTo>
                  <a:lnTo>
                    <a:pt x="1046" y="1065653"/>
                  </a:lnTo>
                  <a:lnTo>
                    <a:pt x="4158" y="1017856"/>
                  </a:lnTo>
                  <a:lnTo>
                    <a:pt x="9292" y="970628"/>
                  </a:lnTo>
                  <a:lnTo>
                    <a:pt x="16406" y="924009"/>
                  </a:lnTo>
                  <a:lnTo>
                    <a:pt x="25457" y="878041"/>
                  </a:lnTo>
                  <a:lnTo>
                    <a:pt x="36403" y="832766"/>
                  </a:lnTo>
                  <a:lnTo>
                    <a:pt x="49202" y="788226"/>
                  </a:lnTo>
                  <a:lnTo>
                    <a:pt x="63810" y="744463"/>
                  </a:lnTo>
                  <a:lnTo>
                    <a:pt x="80186" y="701518"/>
                  </a:lnTo>
                  <a:lnTo>
                    <a:pt x="98287" y="659433"/>
                  </a:lnTo>
                  <a:lnTo>
                    <a:pt x="118070" y="618250"/>
                  </a:lnTo>
                  <a:lnTo>
                    <a:pt x="139494" y="578011"/>
                  </a:lnTo>
                  <a:lnTo>
                    <a:pt x="162514" y="538758"/>
                  </a:lnTo>
                  <a:lnTo>
                    <a:pt x="187089" y="500532"/>
                  </a:lnTo>
                  <a:lnTo>
                    <a:pt x="213177" y="463375"/>
                  </a:lnTo>
                  <a:lnTo>
                    <a:pt x="240735" y="427329"/>
                  </a:lnTo>
                  <a:lnTo>
                    <a:pt x="269720" y="392436"/>
                  </a:lnTo>
                  <a:lnTo>
                    <a:pt x="300089" y="358737"/>
                  </a:lnTo>
                  <a:lnTo>
                    <a:pt x="331802" y="326275"/>
                  </a:lnTo>
                  <a:lnTo>
                    <a:pt x="364813" y="295091"/>
                  </a:lnTo>
                  <a:lnTo>
                    <a:pt x="399083" y="265227"/>
                  </a:lnTo>
                  <a:lnTo>
                    <a:pt x="434567" y="236725"/>
                  </a:lnTo>
                  <a:lnTo>
                    <a:pt x="471223" y="209627"/>
                  </a:lnTo>
                  <a:lnTo>
                    <a:pt x="509009" y="183973"/>
                  </a:lnTo>
                  <a:lnTo>
                    <a:pt x="547883" y="159807"/>
                  </a:lnTo>
                  <a:lnTo>
                    <a:pt x="587801" y="137170"/>
                  </a:lnTo>
                  <a:lnTo>
                    <a:pt x="628722" y="116104"/>
                  </a:lnTo>
                  <a:lnTo>
                    <a:pt x="670602" y="96650"/>
                  </a:lnTo>
                  <a:lnTo>
                    <a:pt x="713400" y="78851"/>
                  </a:lnTo>
                  <a:lnTo>
                    <a:pt x="757072" y="62748"/>
                  </a:lnTo>
                  <a:lnTo>
                    <a:pt x="801577" y="48382"/>
                  </a:lnTo>
                  <a:lnTo>
                    <a:pt x="846871" y="35797"/>
                  </a:lnTo>
                  <a:lnTo>
                    <a:pt x="892913" y="25033"/>
                  </a:lnTo>
                  <a:lnTo>
                    <a:pt x="939659" y="16132"/>
                  </a:lnTo>
                  <a:lnTo>
                    <a:pt x="987068" y="9137"/>
                  </a:lnTo>
                  <a:lnTo>
                    <a:pt x="1035097" y="4088"/>
                  </a:lnTo>
                  <a:lnTo>
                    <a:pt x="1083702" y="1029"/>
                  </a:lnTo>
                  <a:lnTo>
                    <a:pt x="1132843" y="0"/>
                  </a:lnTo>
                  <a:lnTo>
                    <a:pt x="1182793" y="1082"/>
                  </a:lnTo>
                  <a:lnTo>
                    <a:pt x="1232449" y="4311"/>
                  </a:lnTo>
                  <a:lnTo>
                    <a:pt x="1281748" y="9660"/>
                  </a:lnTo>
                  <a:lnTo>
                    <a:pt x="1330623" y="17104"/>
                  </a:lnTo>
                  <a:lnTo>
                    <a:pt x="1379009" y="26614"/>
                  </a:lnTo>
                  <a:lnTo>
                    <a:pt x="1426841" y="38165"/>
                  </a:lnTo>
                  <a:lnTo>
                    <a:pt x="1474054" y="51730"/>
                  </a:lnTo>
                  <a:lnTo>
                    <a:pt x="1520583" y="67282"/>
                  </a:lnTo>
                  <a:lnTo>
                    <a:pt x="1566362" y="84796"/>
                  </a:lnTo>
                  <a:lnTo>
                    <a:pt x="1611327" y="104244"/>
                  </a:lnTo>
                  <a:lnTo>
                    <a:pt x="1655411" y="125599"/>
                  </a:lnTo>
                  <a:lnTo>
                    <a:pt x="1698550" y="148836"/>
                  </a:lnTo>
                  <a:lnTo>
                    <a:pt x="1740679" y="173927"/>
                  </a:lnTo>
                  <a:lnTo>
                    <a:pt x="1781732" y="200847"/>
                  </a:lnTo>
                  <a:lnTo>
                    <a:pt x="1821644" y="229568"/>
                  </a:lnTo>
                  <a:lnTo>
                    <a:pt x="1860350" y="260064"/>
                  </a:lnTo>
                  <a:lnTo>
                    <a:pt x="1897785" y="292309"/>
                  </a:lnTo>
                  <a:lnTo>
                    <a:pt x="1933883" y="326275"/>
                  </a:lnTo>
                  <a:lnTo>
                    <a:pt x="1968424" y="361772"/>
                  </a:lnTo>
                  <a:lnTo>
                    <a:pt x="2001215" y="398583"/>
                  </a:lnTo>
                  <a:lnTo>
                    <a:pt x="2032228" y="436645"/>
                  </a:lnTo>
                  <a:lnTo>
                    <a:pt x="2061436" y="475892"/>
                  </a:lnTo>
                  <a:lnTo>
                    <a:pt x="2088811" y="516261"/>
                  </a:lnTo>
                  <a:lnTo>
                    <a:pt x="2114328" y="557688"/>
                  </a:lnTo>
                  <a:lnTo>
                    <a:pt x="2137958" y="600109"/>
                  </a:lnTo>
                  <a:lnTo>
                    <a:pt x="2159675" y="643459"/>
                  </a:lnTo>
                  <a:lnTo>
                    <a:pt x="2179453" y="687675"/>
                  </a:lnTo>
                  <a:lnTo>
                    <a:pt x="2197263" y="732691"/>
                  </a:lnTo>
                  <a:lnTo>
                    <a:pt x="2213079" y="778445"/>
                  </a:lnTo>
                  <a:lnTo>
                    <a:pt x="2226873" y="824872"/>
                  </a:lnTo>
                  <a:lnTo>
                    <a:pt x="2238620" y="871908"/>
                  </a:lnTo>
                  <a:lnTo>
                    <a:pt x="2248291" y="919488"/>
                  </a:lnTo>
                  <a:lnTo>
                    <a:pt x="2255861" y="967549"/>
                  </a:lnTo>
                  <a:lnTo>
                    <a:pt x="2261301" y="1016027"/>
                  </a:lnTo>
                  <a:lnTo>
                    <a:pt x="2264585" y="1064856"/>
                  </a:lnTo>
                  <a:lnTo>
                    <a:pt x="2265685" y="1113974"/>
                  </a:lnTo>
                  <a:lnTo>
                    <a:pt x="2264639" y="1162296"/>
                  </a:lnTo>
                  <a:lnTo>
                    <a:pt x="2261527" y="1210093"/>
                  </a:lnTo>
                  <a:lnTo>
                    <a:pt x="2256393" y="1257321"/>
                  </a:lnTo>
                  <a:lnTo>
                    <a:pt x="2249279" y="1303940"/>
                  </a:lnTo>
                  <a:lnTo>
                    <a:pt x="2240228" y="1349908"/>
                  </a:lnTo>
                  <a:lnTo>
                    <a:pt x="2229281" y="1395183"/>
                  </a:lnTo>
                  <a:lnTo>
                    <a:pt x="2216483" y="1439723"/>
                  </a:lnTo>
                  <a:lnTo>
                    <a:pt x="2201874" y="1483486"/>
                  </a:lnTo>
                  <a:lnTo>
                    <a:pt x="2185498" y="1526431"/>
                  </a:lnTo>
                  <a:lnTo>
                    <a:pt x="2167397" y="1568516"/>
                  </a:lnTo>
                  <a:lnTo>
                    <a:pt x="2147614" y="1609699"/>
                  </a:lnTo>
                  <a:lnTo>
                    <a:pt x="2126191" y="1649938"/>
                  </a:lnTo>
                  <a:lnTo>
                    <a:pt x="2103171" y="1689191"/>
                  </a:lnTo>
                  <a:lnTo>
                    <a:pt x="2078595" y="1727417"/>
                  </a:lnTo>
                  <a:lnTo>
                    <a:pt x="2052508" y="1764574"/>
                  </a:lnTo>
                  <a:lnTo>
                    <a:pt x="2024950" y="1800620"/>
                  </a:lnTo>
                  <a:lnTo>
                    <a:pt x="1995965" y="1835513"/>
                  </a:lnTo>
                  <a:lnTo>
                    <a:pt x="1965595" y="1869212"/>
                  </a:lnTo>
                  <a:lnTo>
                    <a:pt x="1933883" y="1901674"/>
                  </a:lnTo>
                  <a:lnTo>
                    <a:pt x="1900871" y="1932858"/>
                  </a:lnTo>
                  <a:lnTo>
                    <a:pt x="1866602" y="1962722"/>
                  </a:lnTo>
                  <a:lnTo>
                    <a:pt x="1831118" y="1991224"/>
                  </a:lnTo>
                  <a:lnTo>
                    <a:pt x="1794462" y="2018322"/>
                  </a:lnTo>
                  <a:lnTo>
                    <a:pt x="1756675" y="2043976"/>
                  </a:lnTo>
                  <a:lnTo>
                    <a:pt x="1717802" y="2068142"/>
                  </a:lnTo>
                  <a:lnTo>
                    <a:pt x="1677884" y="2090779"/>
                  </a:lnTo>
                  <a:lnTo>
                    <a:pt x="1636963" y="2111845"/>
                  </a:lnTo>
                  <a:lnTo>
                    <a:pt x="1595083" y="2131299"/>
                  </a:lnTo>
                  <a:lnTo>
                    <a:pt x="1552285" y="2149098"/>
                  </a:lnTo>
                  <a:lnTo>
                    <a:pt x="1508613" y="2165201"/>
                  </a:lnTo>
                  <a:lnTo>
                    <a:pt x="1464108" y="2179567"/>
                  </a:lnTo>
                  <a:lnTo>
                    <a:pt x="1418814" y="2192152"/>
                  </a:lnTo>
                  <a:lnTo>
                    <a:pt x="1372772" y="2202916"/>
                  </a:lnTo>
                  <a:lnTo>
                    <a:pt x="1326026" y="2211817"/>
                  </a:lnTo>
                  <a:lnTo>
                    <a:pt x="1278617" y="2218812"/>
                  </a:lnTo>
                  <a:lnTo>
                    <a:pt x="1230589" y="2223861"/>
                  </a:lnTo>
                  <a:lnTo>
                    <a:pt x="1181983" y="2226920"/>
                  </a:lnTo>
                  <a:lnTo>
                    <a:pt x="1132843" y="2227949"/>
                  </a:lnTo>
                  <a:close/>
                </a:path>
              </a:pathLst>
            </a:custGeom>
            <a:solidFill>
              <a:srgbClr val="3E3E3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69718" y="3443491"/>
              <a:ext cx="1371599" cy="1371599"/>
            </a:xfrm>
            <a:prstGeom prst="rect">
              <a:avLst/>
            </a:prstGeom>
          </p:spPr>
        </p:pic>
      </p:grpSp>
      <p:grpSp>
        <p:nvGrpSpPr>
          <p:cNvPr id="22" name="object 22" descr=""/>
          <p:cNvGrpSpPr/>
          <p:nvPr/>
        </p:nvGrpSpPr>
        <p:grpSpPr>
          <a:xfrm>
            <a:off x="2320463" y="5820388"/>
            <a:ext cx="2265680" cy="2228215"/>
            <a:chOff x="2320463" y="5820388"/>
            <a:chExt cx="2265680" cy="2228215"/>
          </a:xfrm>
        </p:grpSpPr>
        <p:sp>
          <p:nvSpPr>
            <p:cNvPr id="23" name="object 23" descr=""/>
            <p:cNvSpPr/>
            <p:nvPr/>
          </p:nvSpPr>
          <p:spPr>
            <a:xfrm>
              <a:off x="2320463" y="5820388"/>
              <a:ext cx="2265680" cy="2228215"/>
            </a:xfrm>
            <a:custGeom>
              <a:avLst/>
              <a:gdLst/>
              <a:ahLst/>
              <a:cxnLst/>
              <a:rect l="l" t="t" r="r" b="b"/>
              <a:pathLst>
                <a:path w="2265679" h="2228215">
                  <a:moveTo>
                    <a:pt x="1132842" y="2227950"/>
                  </a:moveTo>
                  <a:lnTo>
                    <a:pt x="1083702" y="2226921"/>
                  </a:lnTo>
                  <a:lnTo>
                    <a:pt x="1035096" y="2223861"/>
                  </a:lnTo>
                  <a:lnTo>
                    <a:pt x="987068" y="2218812"/>
                  </a:lnTo>
                  <a:lnTo>
                    <a:pt x="939659" y="2211817"/>
                  </a:lnTo>
                  <a:lnTo>
                    <a:pt x="892913" y="2202916"/>
                  </a:lnTo>
                  <a:lnTo>
                    <a:pt x="846871" y="2192152"/>
                  </a:lnTo>
                  <a:lnTo>
                    <a:pt x="801577" y="2179567"/>
                  </a:lnTo>
                  <a:lnTo>
                    <a:pt x="757072" y="2165202"/>
                  </a:lnTo>
                  <a:lnTo>
                    <a:pt x="713400" y="2149098"/>
                  </a:lnTo>
                  <a:lnTo>
                    <a:pt x="670602" y="2131299"/>
                  </a:lnTo>
                  <a:lnTo>
                    <a:pt x="628722" y="2111845"/>
                  </a:lnTo>
                  <a:lnTo>
                    <a:pt x="587801" y="2090779"/>
                  </a:lnTo>
                  <a:lnTo>
                    <a:pt x="547883" y="2068142"/>
                  </a:lnTo>
                  <a:lnTo>
                    <a:pt x="509009" y="2043976"/>
                  </a:lnTo>
                  <a:lnTo>
                    <a:pt x="471223" y="2018323"/>
                  </a:lnTo>
                  <a:lnTo>
                    <a:pt x="434567" y="1991224"/>
                  </a:lnTo>
                  <a:lnTo>
                    <a:pt x="399083" y="1962722"/>
                  </a:lnTo>
                  <a:lnTo>
                    <a:pt x="364813" y="1932858"/>
                  </a:lnTo>
                  <a:lnTo>
                    <a:pt x="331801" y="1901674"/>
                  </a:lnTo>
                  <a:lnTo>
                    <a:pt x="300089" y="1869212"/>
                  </a:lnTo>
                  <a:lnTo>
                    <a:pt x="269720" y="1835513"/>
                  </a:lnTo>
                  <a:lnTo>
                    <a:pt x="240735" y="1800620"/>
                  </a:lnTo>
                  <a:lnTo>
                    <a:pt x="213177" y="1764574"/>
                  </a:lnTo>
                  <a:lnTo>
                    <a:pt x="187089" y="1727418"/>
                  </a:lnTo>
                  <a:lnTo>
                    <a:pt x="162514" y="1689192"/>
                  </a:lnTo>
                  <a:lnTo>
                    <a:pt x="139494" y="1649938"/>
                  </a:lnTo>
                  <a:lnTo>
                    <a:pt x="118071" y="1609699"/>
                  </a:lnTo>
                  <a:lnTo>
                    <a:pt x="98287" y="1568516"/>
                  </a:lnTo>
                  <a:lnTo>
                    <a:pt x="80186" y="1526431"/>
                  </a:lnTo>
                  <a:lnTo>
                    <a:pt x="63810" y="1483486"/>
                  </a:lnTo>
                  <a:lnTo>
                    <a:pt x="49202" y="1439723"/>
                  </a:lnTo>
                  <a:lnTo>
                    <a:pt x="36403" y="1395183"/>
                  </a:lnTo>
                  <a:lnTo>
                    <a:pt x="25457" y="1349908"/>
                  </a:lnTo>
                  <a:lnTo>
                    <a:pt x="16406" y="1303940"/>
                  </a:lnTo>
                  <a:lnTo>
                    <a:pt x="9292" y="1257321"/>
                  </a:lnTo>
                  <a:lnTo>
                    <a:pt x="4158" y="1210093"/>
                  </a:lnTo>
                  <a:lnTo>
                    <a:pt x="1046" y="1162297"/>
                  </a:lnTo>
                  <a:lnTo>
                    <a:pt x="0" y="1113975"/>
                  </a:lnTo>
                  <a:lnTo>
                    <a:pt x="1046" y="1065653"/>
                  </a:lnTo>
                  <a:lnTo>
                    <a:pt x="4158" y="1017857"/>
                  </a:lnTo>
                  <a:lnTo>
                    <a:pt x="9292" y="970628"/>
                  </a:lnTo>
                  <a:lnTo>
                    <a:pt x="16406" y="924009"/>
                  </a:lnTo>
                  <a:lnTo>
                    <a:pt x="25457" y="878041"/>
                  </a:lnTo>
                  <a:lnTo>
                    <a:pt x="36403" y="832766"/>
                  </a:lnTo>
                  <a:lnTo>
                    <a:pt x="49202" y="788226"/>
                  </a:lnTo>
                  <a:lnTo>
                    <a:pt x="63810" y="744463"/>
                  </a:lnTo>
                  <a:lnTo>
                    <a:pt x="80186" y="701518"/>
                  </a:lnTo>
                  <a:lnTo>
                    <a:pt x="98287" y="659433"/>
                  </a:lnTo>
                  <a:lnTo>
                    <a:pt x="118071" y="618250"/>
                  </a:lnTo>
                  <a:lnTo>
                    <a:pt x="139494" y="578011"/>
                  </a:lnTo>
                  <a:lnTo>
                    <a:pt x="162514" y="538758"/>
                  </a:lnTo>
                  <a:lnTo>
                    <a:pt x="187089" y="500532"/>
                  </a:lnTo>
                  <a:lnTo>
                    <a:pt x="213177" y="463375"/>
                  </a:lnTo>
                  <a:lnTo>
                    <a:pt x="240735" y="427329"/>
                  </a:lnTo>
                  <a:lnTo>
                    <a:pt x="269720" y="392436"/>
                  </a:lnTo>
                  <a:lnTo>
                    <a:pt x="300089" y="358737"/>
                  </a:lnTo>
                  <a:lnTo>
                    <a:pt x="331802" y="326275"/>
                  </a:lnTo>
                  <a:lnTo>
                    <a:pt x="364813" y="295091"/>
                  </a:lnTo>
                  <a:lnTo>
                    <a:pt x="399083" y="265227"/>
                  </a:lnTo>
                  <a:lnTo>
                    <a:pt x="434567" y="236725"/>
                  </a:lnTo>
                  <a:lnTo>
                    <a:pt x="471223" y="209627"/>
                  </a:lnTo>
                  <a:lnTo>
                    <a:pt x="509009" y="183973"/>
                  </a:lnTo>
                  <a:lnTo>
                    <a:pt x="547883" y="159807"/>
                  </a:lnTo>
                  <a:lnTo>
                    <a:pt x="587801" y="137170"/>
                  </a:lnTo>
                  <a:lnTo>
                    <a:pt x="628722" y="116104"/>
                  </a:lnTo>
                  <a:lnTo>
                    <a:pt x="670602" y="96650"/>
                  </a:lnTo>
                  <a:lnTo>
                    <a:pt x="713400" y="78851"/>
                  </a:lnTo>
                  <a:lnTo>
                    <a:pt x="757072" y="62748"/>
                  </a:lnTo>
                  <a:lnTo>
                    <a:pt x="801577" y="48382"/>
                  </a:lnTo>
                  <a:lnTo>
                    <a:pt x="846871" y="35797"/>
                  </a:lnTo>
                  <a:lnTo>
                    <a:pt x="892913" y="25033"/>
                  </a:lnTo>
                  <a:lnTo>
                    <a:pt x="939659" y="16132"/>
                  </a:lnTo>
                  <a:lnTo>
                    <a:pt x="987068" y="9137"/>
                  </a:lnTo>
                  <a:lnTo>
                    <a:pt x="1035096" y="4088"/>
                  </a:lnTo>
                  <a:lnTo>
                    <a:pt x="1083702" y="1029"/>
                  </a:lnTo>
                  <a:lnTo>
                    <a:pt x="1132842" y="0"/>
                  </a:lnTo>
                  <a:lnTo>
                    <a:pt x="1182792" y="1082"/>
                  </a:lnTo>
                  <a:lnTo>
                    <a:pt x="1232449" y="4311"/>
                  </a:lnTo>
                  <a:lnTo>
                    <a:pt x="1281748" y="9660"/>
                  </a:lnTo>
                  <a:lnTo>
                    <a:pt x="1330623" y="17104"/>
                  </a:lnTo>
                  <a:lnTo>
                    <a:pt x="1379009" y="26614"/>
                  </a:lnTo>
                  <a:lnTo>
                    <a:pt x="1426842" y="38165"/>
                  </a:lnTo>
                  <a:lnTo>
                    <a:pt x="1474055" y="51730"/>
                  </a:lnTo>
                  <a:lnTo>
                    <a:pt x="1520583" y="67282"/>
                  </a:lnTo>
                  <a:lnTo>
                    <a:pt x="1566363" y="84796"/>
                  </a:lnTo>
                  <a:lnTo>
                    <a:pt x="1611327" y="104244"/>
                  </a:lnTo>
                  <a:lnTo>
                    <a:pt x="1655411" y="125599"/>
                  </a:lnTo>
                  <a:lnTo>
                    <a:pt x="1698551" y="148836"/>
                  </a:lnTo>
                  <a:lnTo>
                    <a:pt x="1740679" y="173927"/>
                  </a:lnTo>
                  <a:lnTo>
                    <a:pt x="1781732" y="200847"/>
                  </a:lnTo>
                  <a:lnTo>
                    <a:pt x="1821644" y="229568"/>
                  </a:lnTo>
                  <a:lnTo>
                    <a:pt x="1860351" y="260064"/>
                  </a:lnTo>
                  <a:lnTo>
                    <a:pt x="1897785" y="292309"/>
                  </a:lnTo>
                  <a:lnTo>
                    <a:pt x="1933884" y="326275"/>
                  </a:lnTo>
                  <a:lnTo>
                    <a:pt x="1968425" y="361772"/>
                  </a:lnTo>
                  <a:lnTo>
                    <a:pt x="2001216" y="398583"/>
                  </a:lnTo>
                  <a:lnTo>
                    <a:pt x="2032229" y="436645"/>
                  </a:lnTo>
                  <a:lnTo>
                    <a:pt x="2061436" y="475892"/>
                  </a:lnTo>
                  <a:lnTo>
                    <a:pt x="2088812" y="516261"/>
                  </a:lnTo>
                  <a:lnTo>
                    <a:pt x="2114328" y="557689"/>
                  </a:lnTo>
                  <a:lnTo>
                    <a:pt x="2137958" y="600109"/>
                  </a:lnTo>
                  <a:lnTo>
                    <a:pt x="2159676" y="643459"/>
                  </a:lnTo>
                  <a:lnTo>
                    <a:pt x="2179453" y="687675"/>
                  </a:lnTo>
                  <a:lnTo>
                    <a:pt x="2197263" y="732692"/>
                  </a:lnTo>
                  <a:lnTo>
                    <a:pt x="2213079" y="778445"/>
                  </a:lnTo>
                  <a:lnTo>
                    <a:pt x="2226874" y="824872"/>
                  </a:lnTo>
                  <a:lnTo>
                    <a:pt x="2238620" y="871908"/>
                  </a:lnTo>
                  <a:lnTo>
                    <a:pt x="2248292" y="919488"/>
                  </a:lnTo>
                  <a:lnTo>
                    <a:pt x="2255861" y="967549"/>
                  </a:lnTo>
                  <a:lnTo>
                    <a:pt x="2261301" y="1016027"/>
                  </a:lnTo>
                  <a:lnTo>
                    <a:pt x="2264585" y="1064857"/>
                  </a:lnTo>
                  <a:lnTo>
                    <a:pt x="2265685" y="1113975"/>
                  </a:lnTo>
                  <a:lnTo>
                    <a:pt x="2264639" y="1162297"/>
                  </a:lnTo>
                  <a:lnTo>
                    <a:pt x="2261527" y="1210093"/>
                  </a:lnTo>
                  <a:lnTo>
                    <a:pt x="2256393" y="1257321"/>
                  </a:lnTo>
                  <a:lnTo>
                    <a:pt x="2249279" y="1303940"/>
                  </a:lnTo>
                  <a:lnTo>
                    <a:pt x="2240228" y="1349908"/>
                  </a:lnTo>
                  <a:lnTo>
                    <a:pt x="2229282" y="1395183"/>
                  </a:lnTo>
                  <a:lnTo>
                    <a:pt x="2216483" y="1439723"/>
                  </a:lnTo>
                  <a:lnTo>
                    <a:pt x="2201875" y="1483486"/>
                  </a:lnTo>
                  <a:lnTo>
                    <a:pt x="2185499" y="1526431"/>
                  </a:lnTo>
                  <a:lnTo>
                    <a:pt x="2167398" y="1568516"/>
                  </a:lnTo>
                  <a:lnTo>
                    <a:pt x="2147614" y="1609699"/>
                  </a:lnTo>
                  <a:lnTo>
                    <a:pt x="2126191" y="1649938"/>
                  </a:lnTo>
                  <a:lnTo>
                    <a:pt x="2103171" y="1689192"/>
                  </a:lnTo>
                  <a:lnTo>
                    <a:pt x="2078596" y="1727418"/>
                  </a:lnTo>
                  <a:lnTo>
                    <a:pt x="2052508" y="1764574"/>
                  </a:lnTo>
                  <a:lnTo>
                    <a:pt x="2024950" y="1800620"/>
                  </a:lnTo>
                  <a:lnTo>
                    <a:pt x="1995965" y="1835513"/>
                  </a:lnTo>
                  <a:lnTo>
                    <a:pt x="1965596" y="1869212"/>
                  </a:lnTo>
                  <a:lnTo>
                    <a:pt x="1933883" y="1901674"/>
                  </a:lnTo>
                  <a:lnTo>
                    <a:pt x="1900872" y="1932858"/>
                  </a:lnTo>
                  <a:lnTo>
                    <a:pt x="1866602" y="1962722"/>
                  </a:lnTo>
                  <a:lnTo>
                    <a:pt x="1831118" y="1991224"/>
                  </a:lnTo>
                  <a:lnTo>
                    <a:pt x="1794462" y="2018323"/>
                  </a:lnTo>
                  <a:lnTo>
                    <a:pt x="1756676" y="2043976"/>
                  </a:lnTo>
                  <a:lnTo>
                    <a:pt x="1717802" y="2068142"/>
                  </a:lnTo>
                  <a:lnTo>
                    <a:pt x="1677884" y="2090779"/>
                  </a:lnTo>
                  <a:lnTo>
                    <a:pt x="1636963" y="2111845"/>
                  </a:lnTo>
                  <a:lnTo>
                    <a:pt x="1595083" y="2131299"/>
                  </a:lnTo>
                  <a:lnTo>
                    <a:pt x="1552285" y="2149098"/>
                  </a:lnTo>
                  <a:lnTo>
                    <a:pt x="1508613" y="2165202"/>
                  </a:lnTo>
                  <a:lnTo>
                    <a:pt x="1464108" y="2179567"/>
                  </a:lnTo>
                  <a:lnTo>
                    <a:pt x="1418814" y="2192152"/>
                  </a:lnTo>
                  <a:lnTo>
                    <a:pt x="1372772" y="2202916"/>
                  </a:lnTo>
                  <a:lnTo>
                    <a:pt x="1326026" y="2211817"/>
                  </a:lnTo>
                  <a:lnTo>
                    <a:pt x="1278617" y="2218812"/>
                  </a:lnTo>
                  <a:lnTo>
                    <a:pt x="1230589" y="2223861"/>
                  </a:lnTo>
                  <a:lnTo>
                    <a:pt x="1181983" y="2226921"/>
                  </a:lnTo>
                  <a:lnTo>
                    <a:pt x="1132842" y="2227950"/>
                  </a:lnTo>
                  <a:close/>
                </a:path>
              </a:pathLst>
            </a:custGeom>
            <a:solidFill>
              <a:srgbClr val="3E3E3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3859" y="6269281"/>
              <a:ext cx="1371599" cy="1371599"/>
            </a:xfrm>
            <a:prstGeom prst="rect">
              <a:avLst/>
            </a:prstGeom>
          </p:spPr>
        </p:pic>
      </p:grpSp>
      <p:grpSp>
        <p:nvGrpSpPr>
          <p:cNvPr id="25" name="object 25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26" name="object 2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7123809"/>
              <a:ext cx="5623449" cy="3163190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17349" y="0"/>
              <a:ext cx="7270650" cy="4089742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99282" y="6295014"/>
              <a:ext cx="1351145" cy="206356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2308198" y="2988589"/>
              <a:ext cx="2265680" cy="2228215"/>
            </a:xfrm>
            <a:custGeom>
              <a:avLst/>
              <a:gdLst/>
              <a:ahLst/>
              <a:cxnLst/>
              <a:rect l="l" t="t" r="r" b="b"/>
              <a:pathLst>
                <a:path w="2265679" h="2228215">
                  <a:moveTo>
                    <a:pt x="1132842" y="2227949"/>
                  </a:moveTo>
                  <a:lnTo>
                    <a:pt x="1083702" y="2226920"/>
                  </a:lnTo>
                  <a:lnTo>
                    <a:pt x="1035096" y="2223861"/>
                  </a:lnTo>
                  <a:lnTo>
                    <a:pt x="987068" y="2218812"/>
                  </a:lnTo>
                  <a:lnTo>
                    <a:pt x="939659" y="2211817"/>
                  </a:lnTo>
                  <a:lnTo>
                    <a:pt x="892913" y="2202916"/>
                  </a:lnTo>
                  <a:lnTo>
                    <a:pt x="846871" y="2192152"/>
                  </a:lnTo>
                  <a:lnTo>
                    <a:pt x="801577" y="2179567"/>
                  </a:lnTo>
                  <a:lnTo>
                    <a:pt x="757072" y="2165201"/>
                  </a:lnTo>
                  <a:lnTo>
                    <a:pt x="713400" y="2149098"/>
                  </a:lnTo>
                  <a:lnTo>
                    <a:pt x="670602" y="2131299"/>
                  </a:lnTo>
                  <a:lnTo>
                    <a:pt x="628722" y="2111845"/>
                  </a:lnTo>
                  <a:lnTo>
                    <a:pt x="587801" y="2090779"/>
                  </a:lnTo>
                  <a:lnTo>
                    <a:pt x="547883" y="2068142"/>
                  </a:lnTo>
                  <a:lnTo>
                    <a:pt x="509009" y="2043976"/>
                  </a:lnTo>
                  <a:lnTo>
                    <a:pt x="471223" y="2018322"/>
                  </a:lnTo>
                  <a:lnTo>
                    <a:pt x="434567" y="1991224"/>
                  </a:lnTo>
                  <a:lnTo>
                    <a:pt x="399083" y="1962722"/>
                  </a:lnTo>
                  <a:lnTo>
                    <a:pt x="364813" y="1932858"/>
                  </a:lnTo>
                  <a:lnTo>
                    <a:pt x="331801" y="1901674"/>
                  </a:lnTo>
                  <a:lnTo>
                    <a:pt x="300089" y="1869212"/>
                  </a:lnTo>
                  <a:lnTo>
                    <a:pt x="269720" y="1835513"/>
                  </a:lnTo>
                  <a:lnTo>
                    <a:pt x="240735" y="1800620"/>
                  </a:lnTo>
                  <a:lnTo>
                    <a:pt x="213177" y="1764574"/>
                  </a:lnTo>
                  <a:lnTo>
                    <a:pt x="187089" y="1727417"/>
                  </a:lnTo>
                  <a:lnTo>
                    <a:pt x="162514" y="1689191"/>
                  </a:lnTo>
                  <a:lnTo>
                    <a:pt x="139494" y="1649938"/>
                  </a:lnTo>
                  <a:lnTo>
                    <a:pt x="118071" y="1609699"/>
                  </a:lnTo>
                  <a:lnTo>
                    <a:pt x="98287" y="1568516"/>
                  </a:lnTo>
                  <a:lnTo>
                    <a:pt x="80186" y="1526431"/>
                  </a:lnTo>
                  <a:lnTo>
                    <a:pt x="63810" y="1483486"/>
                  </a:lnTo>
                  <a:lnTo>
                    <a:pt x="49202" y="1439723"/>
                  </a:lnTo>
                  <a:lnTo>
                    <a:pt x="36403" y="1395183"/>
                  </a:lnTo>
                  <a:lnTo>
                    <a:pt x="25457" y="1349908"/>
                  </a:lnTo>
                  <a:lnTo>
                    <a:pt x="16406" y="1303940"/>
                  </a:lnTo>
                  <a:lnTo>
                    <a:pt x="9292" y="1257321"/>
                  </a:lnTo>
                  <a:lnTo>
                    <a:pt x="4158" y="1210093"/>
                  </a:lnTo>
                  <a:lnTo>
                    <a:pt x="1046" y="1162296"/>
                  </a:lnTo>
                  <a:lnTo>
                    <a:pt x="0" y="1113974"/>
                  </a:lnTo>
                  <a:lnTo>
                    <a:pt x="1046" y="1065653"/>
                  </a:lnTo>
                  <a:lnTo>
                    <a:pt x="4158" y="1017856"/>
                  </a:lnTo>
                  <a:lnTo>
                    <a:pt x="9292" y="970628"/>
                  </a:lnTo>
                  <a:lnTo>
                    <a:pt x="16406" y="924009"/>
                  </a:lnTo>
                  <a:lnTo>
                    <a:pt x="25457" y="878041"/>
                  </a:lnTo>
                  <a:lnTo>
                    <a:pt x="36403" y="832766"/>
                  </a:lnTo>
                  <a:lnTo>
                    <a:pt x="49202" y="788226"/>
                  </a:lnTo>
                  <a:lnTo>
                    <a:pt x="63810" y="744463"/>
                  </a:lnTo>
                  <a:lnTo>
                    <a:pt x="80186" y="701518"/>
                  </a:lnTo>
                  <a:lnTo>
                    <a:pt x="98287" y="659433"/>
                  </a:lnTo>
                  <a:lnTo>
                    <a:pt x="118071" y="618250"/>
                  </a:lnTo>
                  <a:lnTo>
                    <a:pt x="139494" y="578011"/>
                  </a:lnTo>
                  <a:lnTo>
                    <a:pt x="162514" y="538758"/>
                  </a:lnTo>
                  <a:lnTo>
                    <a:pt x="187089" y="500532"/>
                  </a:lnTo>
                  <a:lnTo>
                    <a:pt x="213177" y="463375"/>
                  </a:lnTo>
                  <a:lnTo>
                    <a:pt x="240735" y="427329"/>
                  </a:lnTo>
                  <a:lnTo>
                    <a:pt x="269720" y="392436"/>
                  </a:lnTo>
                  <a:lnTo>
                    <a:pt x="300089" y="358737"/>
                  </a:lnTo>
                  <a:lnTo>
                    <a:pt x="331802" y="326275"/>
                  </a:lnTo>
                  <a:lnTo>
                    <a:pt x="364813" y="295091"/>
                  </a:lnTo>
                  <a:lnTo>
                    <a:pt x="399083" y="265227"/>
                  </a:lnTo>
                  <a:lnTo>
                    <a:pt x="434567" y="236725"/>
                  </a:lnTo>
                  <a:lnTo>
                    <a:pt x="471223" y="209627"/>
                  </a:lnTo>
                  <a:lnTo>
                    <a:pt x="509009" y="183973"/>
                  </a:lnTo>
                  <a:lnTo>
                    <a:pt x="547883" y="159807"/>
                  </a:lnTo>
                  <a:lnTo>
                    <a:pt x="587801" y="137170"/>
                  </a:lnTo>
                  <a:lnTo>
                    <a:pt x="628722" y="116104"/>
                  </a:lnTo>
                  <a:lnTo>
                    <a:pt x="670602" y="96650"/>
                  </a:lnTo>
                  <a:lnTo>
                    <a:pt x="713400" y="78851"/>
                  </a:lnTo>
                  <a:lnTo>
                    <a:pt x="757072" y="62748"/>
                  </a:lnTo>
                  <a:lnTo>
                    <a:pt x="801577" y="48382"/>
                  </a:lnTo>
                  <a:lnTo>
                    <a:pt x="846871" y="35797"/>
                  </a:lnTo>
                  <a:lnTo>
                    <a:pt x="892913" y="25033"/>
                  </a:lnTo>
                  <a:lnTo>
                    <a:pt x="939659" y="16132"/>
                  </a:lnTo>
                  <a:lnTo>
                    <a:pt x="987068" y="9137"/>
                  </a:lnTo>
                  <a:lnTo>
                    <a:pt x="1035096" y="4088"/>
                  </a:lnTo>
                  <a:lnTo>
                    <a:pt x="1083702" y="1029"/>
                  </a:lnTo>
                  <a:lnTo>
                    <a:pt x="1132842" y="0"/>
                  </a:lnTo>
                  <a:lnTo>
                    <a:pt x="1182792" y="1082"/>
                  </a:lnTo>
                  <a:lnTo>
                    <a:pt x="1232449" y="4311"/>
                  </a:lnTo>
                  <a:lnTo>
                    <a:pt x="1281748" y="9660"/>
                  </a:lnTo>
                  <a:lnTo>
                    <a:pt x="1330623" y="17104"/>
                  </a:lnTo>
                  <a:lnTo>
                    <a:pt x="1379009" y="26614"/>
                  </a:lnTo>
                  <a:lnTo>
                    <a:pt x="1426842" y="38165"/>
                  </a:lnTo>
                  <a:lnTo>
                    <a:pt x="1474055" y="51730"/>
                  </a:lnTo>
                  <a:lnTo>
                    <a:pt x="1520583" y="67282"/>
                  </a:lnTo>
                  <a:lnTo>
                    <a:pt x="1566363" y="84796"/>
                  </a:lnTo>
                  <a:lnTo>
                    <a:pt x="1611327" y="104244"/>
                  </a:lnTo>
                  <a:lnTo>
                    <a:pt x="1655411" y="125599"/>
                  </a:lnTo>
                  <a:lnTo>
                    <a:pt x="1698551" y="148836"/>
                  </a:lnTo>
                  <a:lnTo>
                    <a:pt x="1740679" y="173927"/>
                  </a:lnTo>
                  <a:lnTo>
                    <a:pt x="1781732" y="200847"/>
                  </a:lnTo>
                  <a:lnTo>
                    <a:pt x="1821644" y="229568"/>
                  </a:lnTo>
                  <a:lnTo>
                    <a:pt x="1860351" y="260064"/>
                  </a:lnTo>
                  <a:lnTo>
                    <a:pt x="1897785" y="292309"/>
                  </a:lnTo>
                  <a:lnTo>
                    <a:pt x="1933884" y="326275"/>
                  </a:lnTo>
                  <a:lnTo>
                    <a:pt x="1968425" y="361772"/>
                  </a:lnTo>
                  <a:lnTo>
                    <a:pt x="2001216" y="398583"/>
                  </a:lnTo>
                  <a:lnTo>
                    <a:pt x="2032229" y="436645"/>
                  </a:lnTo>
                  <a:lnTo>
                    <a:pt x="2061436" y="475892"/>
                  </a:lnTo>
                  <a:lnTo>
                    <a:pt x="2088812" y="516261"/>
                  </a:lnTo>
                  <a:lnTo>
                    <a:pt x="2114328" y="557688"/>
                  </a:lnTo>
                  <a:lnTo>
                    <a:pt x="2137958" y="600109"/>
                  </a:lnTo>
                  <a:lnTo>
                    <a:pt x="2159676" y="643459"/>
                  </a:lnTo>
                  <a:lnTo>
                    <a:pt x="2179453" y="687675"/>
                  </a:lnTo>
                  <a:lnTo>
                    <a:pt x="2197263" y="732691"/>
                  </a:lnTo>
                  <a:lnTo>
                    <a:pt x="2213079" y="778445"/>
                  </a:lnTo>
                  <a:lnTo>
                    <a:pt x="2226874" y="824872"/>
                  </a:lnTo>
                  <a:lnTo>
                    <a:pt x="2238620" y="871908"/>
                  </a:lnTo>
                  <a:lnTo>
                    <a:pt x="2248292" y="919488"/>
                  </a:lnTo>
                  <a:lnTo>
                    <a:pt x="2255861" y="967549"/>
                  </a:lnTo>
                  <a:lnTo>
                    <a:pt x="2261301" y="1016027"/>
                  </a:lnTo>
                  <a:lnTo>
                    <a:pt x="2264585" y="1064856"/>
                  </a:lnTo>
                  <a:lnTo>
                    <a:pt x="2265685" y="1113974"/>
                  </a:lnTo>
                  <a:lnTo>
                    <a:pt x="2264639" y="1162296"/>
                  </a:lnTo>
                  <a:lnTo>
                    <a:pt x="2261527" y="1210093"/>
                  </a:lnTo>
                  <a:lnTo>
                    <a:pt x="2256393" y="1257321"/>
                  </a:lnTo>
                  <a:lnTo>
                    <a:pt x="2249279" y="1303940"/>
                  </a:lnTo>
                  <a:lnTo>
                    <a:pt x="2240228" y="1349908"/>
                  </a:lnTo>
                  <a:lnTo>
                    <a:pt x="2229282" y="1395183"/>
                  </a:lnTo>
                  <a:lnTo>
                    <a:pt x="2216483" y="1439723"/>
                  </a:lnTo>
                  <a:lnTo>
                    <a:pt x="2201875" y="1483486"/>
                  </a:lnTo>
                  <a:lnTo>
                    <a:pt x="2185499" y="1526431"/>
                  </a:lnTo>
                  <a:lnTo>
                    <a:pt x="2167398" y="1568516"/>
                  </a:lnTo>
                  <a:lnTo>
                    <a:pt x="2147614" y="1609699"/>
                  </a:lnTo>
                  <a:lnTo>
                    <a:pt x="2126191" y="1649938"/>
                  </a:lnTo>
                  <a:lnTo>
                    <a:pt x="2103171" y="1689191"/>
                  </a:lnTo>
                  <a:lnTo>
                    <a:pt x="2078596" y="1727417"/>
                  </a:lnTo>
                  <a:lnTo>
                    <a:pt x="2052508" y="1764574"/>
                  </a:lnTo>
                  <a:lnTo>
                    <a:pt x="2024950" y="1800620"/>
                  </a:lnTo>
                  <a:lnTo>
                    <a:pt x="1995965" y="1835513"/>
                  </a:lnTo>
                  <a:lnTo>
                    <a:pt x="1965596" y="1869212"/>
                  </a:lnTo>
                  <a:lnTo>
                    <a:pt x="1933883" y="1901674"/>
                  </a:lnTo>
                  <a:lnTo>
                    <a:pt x="1900872" y="1932858"/>
                  </a:lnTo>
                  <a:lnTo>
                    <a:pt x="1866602" y="1962722"/>
                  </a:lnTo>
                  <a:lnTo>
                    <a:pt x="1831118" y="1991224"/>
                  </a:lnTo>
                  <a:lnTo>
                    <a:pt x="1794462" y="2018322"/>
                  </a:lnTo>
                  <a:lnTo>
                    <a:pt x="1756676" y="2043976"/>
                  </a:lnTo>
                  <a:lnTo>
                    <a:pt x="1717802" y="2068142"/>
                  </a:lnTo>
                  <a:lnTo>
                    <a:pt x="1677884" y="2090779"/>
                  </a:lnTo>
                  <a:lnTo>
                    <a:pt x="1636963" y="2111845"/>
                  </a:lnTo>
                  <a:lnTo>
                    <a:pt x="1595083" y="2131299"/>
                  </a:lnTo>
                  <a:lnTo>
                    <a:pt x="1552285" y="2149098"/>
                  </a:lnTo>
                  <a:lnTo>
                    <a:pt x="1508613" y="2165201"/>
                  </a:lnTo>
                  <a:lnTo>
                    <a:pt x="1464108" y="2179567"/>
                  </a:lnTo>
                  <a:lnTo>
                    <a:pt x="1418814" y="2192152"/>
                  </a:lnTo>
                  <a:lnTo>
                    <a:pt x="1372772" y="2202916"/>
                  </a:lnTo>
                  <a:lnTo>
                    <a:pt x="1326026" y="2211817"/>
                  </a:lnTo>
                  <a:lnTo>
                    <a:pt x="1278617" y="2218812"/>
                  </a:lnTo>
                  <a:lnTo>
                    <a:pt x="1230589" y="2223861"/>
                  </a:lnTo>
                  <a:lnTo>
                    <a:pt x="1181983" y="2226920"/>
                  </a:lnTo>
                  <a:lnTo>
                    <a:pt x="1132842" y="2227949"/>
                  </a:lnTo>
                  <a:close/>
                </a:path>
              </a:pathLst>
            </a:custGeom>
            <a:solidFill>
              <a:srgbClr val="3E3E3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55240" y="3391383"/>
              <a:ext cx="1371599" cy="1371599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9527320" y="5823671"/>
              <a:ext cx="2265680" cy="2228215"/>
            </a:xfrm>
            <a:custGeom>
              <a:avLst/>
              <a:gdLst/>
              <a:ahLst/>
              <a:cxnLst/>
              <a:rect l="l" t="t" r="r" b="b"/>
              <a:pathLst>
                <a:path w="2265679" h="2228215">
                  <a:moveTo>
                    <a:pt x="1132843" y="2227949"/>
                  </a:moveTo>
                  <a:lnTo>
                    <a:pt x="1083702" y="2226920"/>
                  </a:lnTo>
                  <a:lnTo>
                    <a:pt x="1035097" y="2223861"/>
                  </a:lnTo>
                  <a:lnTo>
                    <a:pt x="987068" y="2218812"/>
                  </a:lnTo>
                  <a:lnTo>
                    <a:pt x="939660" y="2211817"/>
                  </a:lnTo>
                  <a:lnTo>
                    <a:pt x="892913" y="2202916"/>
                  </a:lnTo>
                  <a:lnTo>
                    <a:pt x="846871" y="2192152"/>
                  </a:lnTo>
                  <a:lnTo>
                    <a:pt x="801577" y="2179567"/>
                  </a:lnTo>
                  <a:lnTo>
                    <a:pt x="757072" y="2165201"/>
                  </a:lnTo>
                  <a:lnTo>
                    <a:pt x="713400" y="2149098"/>
                  </a:lnTo>
                  <a:lnTo>
                    <a:pt x="670602" y="2131299"/>
                  </a:lnTo>
                  <a:lnTo>
                    <a:pt x="628722" y="2111845"/>
                  </a:lnTo>
                  <a:lnTo>
                    <a:pt x="587801" y="2090779"/>
                  </a:lnTo>
                  <a:lnTo>
                    <a:pt x="547883" y="2068142"/>
                  </a:lnTo>
                  <a:lnTo>
                    <a:pt x="509009" y="2043975"/>
                  </a:lnTo>
                  <a:lnTo>
                    <a:pt x="471223" y="2018322"/>
                  </a:lnTo>
                  <a:lnTo>
                    <a:pt x="434567" y="1991224"/>
                  </a:lnTo>
                  <a:lnTo>
                    <a:pt x="399083" y="1962721"/>
                  </a:lnTo>
                  <a:lnTo>
                    <a:pt x="364813" y="1932858"/>
                  </a:lnTo>
                  <a:lnTo>
                    <a:pt x="331802" y="1901674"/>
                  </a:lnTo>
                  <a:lnTo>
                    <a:pt x="300089" y="1869212"/>
                  </a:lnTo>
                  <a:lnTo>
                    <a:pt x="269720" y="1835513"/>
                  </a:lnTo>
                  <a:lnTo>
                    <a:pt x="240735" y="1800620"/>
                  </a:lnTo>
                  <a:lnTo>
                    <a:pt x="213177" y="1764574"/>
                  </a:lnTo>
                  <a:lnTo>
                    <a:pt x="187089" y="1727417"/>
                  </a:lnTo>
                  <a:lnTo>
                    <a:pt x="162514" y="1689191"/>
                  </a:lnTo>
                  <a:lnTo>
                    <a:pt x="139494" y="1649938"/>
                  </a:lnTo>
                  <a:lnTo>
                    <a:pt x="118071" y="1609699"/>
                  </a:lnTo>
                  <a:lnTo>
                    <a:pt x="98287" y="1568516"/>
                  </a:lnTo>
                  <a:lnTo>
                    <a:pt x="80186" y="1526431"/>
                  </a:lnTo>
                  <a:lnTo>
                    <a:pt x="63810" y="1483486"/>
                  </a:lnTo>
                  <a:lnTo>
                    <a:pt x="49202" y="1439723"/>
                  </a:lnTo>
                  <a:lnTo>
                    <a:pt x="36403" y="1395183"/>
                  </a:lnTo>
                  <a:lnTo>
                    <a:pt x="25457" y="1349908"/>
                  </a:lnTo>
                  <a:lnTo>
                    <a:pt x="16406" y="1303940"/>
                  </a:lnTo>
                  <a:lnTo>
                    <a:pt x="9292" y="1257321"/>
                  </a:lnTo>
                  <a:lnTo>
                    <a:pt x="4158" y="1210092"/>
                  </a:lnTo>
                  <a:lnTo>
                    <a:pt x="1046" y="1162296"/>
                  </a:lnTo>
                  <a:lnTo>
                    <a:pt x="0" y="1113974"/>
                  </a:lnTo>
                  <a:lnTo>
                    <a:pt x="1046" y="1065653"/>
                  </a:lnTo>
                  <a:lnTo>
                    <a:pt x="4158" y="1017856"/>
                  </a:lnTo>
                  <a:lnTo>
                    <a:pt x="9292" y="970628"/>
                  </a:lnTo>
                  <a:lnTo>
                    <a:pt x="16406" y="924009"/>
                  </a:lnTo>
                  <a:lnTo>
                    <a:pt x="25457" y="878041"/>
                  </a:lnTo>
                  <a:lnTo>
                    <a:pt x="36403" y="832766"/>
                  </a:lnTo>
                  <a:lnTo>
                    <a:pt x="49202" y="788226"/>
                  </a:lnTo>
                  <a:lnTo>
                    <a:pt x="63810" y="744463"/>
                  </a:lnTo>
                  <a:lnTo>
                    <a:pt x="80186" y="701518"/>
                  </a:lnTo>
                  <a:lnTo>
                    <a:pt x="98287" y="659433"/>
                  </a:lnTo>
                  <a:lnTo>
                    <a:pt x="118071" y="618250"/>
                  </a:lnTo>
                  <a:lnTo>
                    <a:pt x="139494" y="578011"/>
                  </a:lnTo>
                  <a:lnTo>
                    <a:pt x="162514" y="538758"/>
                  </a:lnTo>
                  <a:lnTo>
                    <a:pt x="187089" y="500532"/>
                  </a:lnTo>
                  <a:lnTo>
                    <a:pt x="213177" y="463375"/>
                  </a:lnTo>
                  <a:lnTo>
                    <a:pt x="240735" y="427329"/>
                  </a:lnTo>
                  <a:lnTo>
                    <a:pt x="269720" y="392436"/>
                  </a:lnTo>
                  <a:lnTo>
                    <a:pt x="300089" y="358737"/>
                  </a:lnTo>
                  <a:lnTo>
                    <a:pt x="331802" y="326275"/>
                  </a:lnTo>
                  <a:lnTo>
                    <a:pt x="364813" y="295091"/>
                  </a:lnTo>
                  <a:lnTo>
                    <a:pt x="399083" y="265227"/>
                  </a:lnTo>
                  <a:lnTo>
                    <a:pt x="434567" y="236725"/>
                  </a:lnTo>
                  <a:lnTo>
                    <a:pt x="471223" y="209627"/>
                  </a:lnTo>
                  <a:lnTo>
                    <a:pt x="509009" y="183973"/>
                  </a:lnTo>
                  <a:lnTo>
                    <a:pt x="547883" y="159807"/>
                  </a:lnTo>
                  <a:lnTo>
                    <a:pt x="587801" y="137170"/>
                  </a:lnTo>
                  <a:lnTo>
                    <a:pt x="628722" y="116104"/>
                  </a:lnTo>
                  <a:lnTo>
                    <a:pt x="670602" y="96650"/>
                  </a:lnTo>
                  <a:lnTo>
                    <a:pt x="713400" y="78851"/>
                  </a:lnTo>
                  <a:lnTo>
                    <a:pt x="757072" y="62748"/>
                  </a:lnTo>
                  <a:lnTo>
                    <a:pt x="801577" y="48382"/>
                  </a:lnTo>
                  <a:lnTo>
                    <a:pt x="846871" y="35797"/>
                  </a:lnTo>
                  <a:lnTo>
                    <a:pt x="892913" y="25033"/>
                  </a:lnTo>
                  <a:lnTo>
                    <a:pt x="939660" y="16132"/>
                  </a:lnTo>
                  <a:lnTo>
                    <a:pt x="987068" y="9137"/>
                  </a:lnTo>
                  <a:lnTo>
                    <a:pt x="1035097" y="4088"/>
                  </a:lnTo>
                  <a:lnTo>
                    <a:pt x="1083702" y="1029"/>
                  </a:lnTo>
                  <a:lnTo>
                    <a:pt x="1132843" y="0"/>
                  </a:lnTo>
                  <a:lnTo>
                    <a:pt x="1182793" y="1082"/>
                  </a:lnTo>
                  <a:lnTo>
                    <a:pt x="1232450" y="4311"/>
                  </a:lnTo>
                  <a:lnTo>
                    <a:pt x="1281748" y="9660"/>
                  </a:lnTo>
                  <a:lnTo>
                    <a:pt x="1330623" y="17104"/>
                  </a:lnTo>
                  <a:lnTo>
                    <a:pt x="1379009" y="26614"/>
                  </a:lnTo>
                  <a:lnTo>
                    <a:pt x="1426842" y="38165"/>
                  </a:lnTo>
                  <a:lnTo>
                    <a:pt x="1474055" y="51730"/>
                  </a:lnTo>
                  <a:lnTo>
                    <a:pt x="1520584" y="67282"/>
                  </a:lnTo>
                  <a:lnTo>
                    <a:pt x="1566363" y="84796"/>
                  </a:lnTo>
                  <a:lnTo>
                    <a:pt x="1611327" y="104243"/>
                  </a:lnTo>
                  <a:lnTo>
                    <a:pt x="1655412" y="125599"/>
                  </a:lnTo>
                  <a:lnTo>
                    <a:pt x="1698551" y="148836"/>
                  </a:lnTo>
                  <a:lnTo>
                    <a:pt x="1740679" y="173927"/>
                  </a:lnTo>
                  <a:lnTo>
                    <a:pt x="1781732" y="200847"/>
                  </a:lnTo>
                  <a:lnTo>
                    <a:pt x="1821645" y="229568"/>
                  </a:lnTo>
                  <a:lnTo>
                    <a:pt x="1860351" y="260064"/>
                  </a:lnTo>
                  <a:lnTo>
                    <a:pt x="1897785" y="292309"/>
                  </a:lnTo>
                  <a:lnTo>
                    <a:pt x="1933884" y="326275"/>
                  </a:lnTo>
                  <a:lnTo>
                    <a:pt x="1968425" y="361772"/>
                  </a:lnTo>
                  <a:lnTo>
                    <a:pt x="2001216" y="398583"/>
                  </a:lnTo>
                  <a:lnTo>
                    <a:pt x="2032228" y="436645"/>
                  </a:lnTo>
                  <a:lnTo>
                    <a:pt x="2061436" y="475892"/>
                  </a:lnTo>
                  <a:lnTo>
                    <a:pt x="2088812" y="516261"/>
                  </a:lnTo>
                  <a:lnTo>
                    <a:pt x="2114328" y="557688"/>
                  </a:lnTo>
                  <a:lnTo>
                    <a:pt x="2137958" y="600109"/>
                  </a:lnTo>
                  <a:lnTo>
                    <a:pt x="2159676" y="643459"/>
                  </a:lnTo>
                  <a:lnTo>
                    <a:pt x="2179453" y="687675"/>
                  </a:lnTo>
                  <a:lnTo>
                    <a:pt x="2197263" y="732691"/>
                  </a:lnTo>
                  <a:lnTo>
                    <a:pt x="2213079" y="778445"/>
                  </a:lnTo>
                  <a:lnTo>
                    <a:pt x="2226874" y="824872"/>
                  </a:lnTo>
                  <a:lnTo>
                    <a:pt x="2238620" y="871908"/>
                  </a:lnTo>
                  <a:lnTo>
                    <a:pt x="2248292" y="919488"/>
                  </a:lnTo>
                  <a:lnTo>
                    <a:pt x="2255861" y="967549"/>
                  </a:lnTo>
                  <a:lnTo>
                    <a:pt x="2261301" y="1016027"/>
                  </a:lnTo>
                  <a:lnTo>
                    <a:pt x="2264585" y="1064856"/>
                  </a:lnTo>
                  <a:lnTo>
                    <a:pt x="2265686" y="1113974"/>
                  </a:lnTo>
                  <a:lnTo>
                    <a:pt x="2264639" y="1162296"/>
                  </a:lnTo>
                  <a:lnTo>
                    <a:pt x="2261528" y="1210092"/>
                  </a:lnTo>
                  <a:lnTo>
                    <a:pt x="2256394" y="1257321"/>
                  </a:lnTo>
                  <a:lnTo>
                    <a:pt x="2249280" y="1303940"/>
                  </a:lnTo>
                  <a:lnTo>
                    <a:pt x="2240228" y="1349908"/>
                  </a:lnTo>
                  <a:lnTo>
                    <a:pt x="2229282" y="1395183"/>
                  </a:lnTo>
                  <a:lnTo>
                    <a:pt x="2216483" y="1439723"/>
                  </a:lnTo>
                  <a:lnTo>
                    <a:pt x="2201875" y="1483486"/>
                  </a:lnTo>
                  <a:lnTo>
                    <a:pt x="2185499" y="1526431"/>
                  </a:lnTo>
                  <a:lnTo>
                    <a:pt x="2167398" y="1568516"/>
                  </a:lnTo>
                  <a:lnTo>
                    <a:pt x="2147615" y="1609699"/>
                  </a:lnTo>
                  <a:lnTo>
                    <a:pt x="2126192" y="1649938"/>
                  </a:lnTo>
                  <a:lnTo>
                    <a:pt x="2103171" y="1689191"/>
                  </a:lnTo>
                  <a:lnTo>
                    <a:pt x="2078596" y="1727417"/>
                  </a:lnTo>
                  <a:lnTo>
                    <a:pt x="2052508" y="1764574"/>
                  </a:lnTo>
                  <a:lnTo>
                    <a:pt x="2024950" y="1800620"/>
                  </a:lnTo>
                  <a:lnTo>
                    <a:pt x="1995965" y="1835513"/>
                  </a:lnTo>
                  <a:lnTo>
                    <a:pt x="1965596" y="1869212"/>
                  </a:lnTo>
                  <a:lnTo>
                    <a:pt x="1933884" y="1901674"/>
                  </a:lnTo>
                  <a:lnTo>
                    <a:pt x="1900872" y="1932858"/>
                  </a:lnTo>
                  <a:lnTo>
                    <a:pt x="1866602" y="1962721"/>
                  </a:lnTo>
                  <a:lnTo>
                    <a:pt x="1831118" y="1991224"/>
                  </a:lnTo>
                  <a:lnTo>
                    <a:pt x="1794462" y="2018322"/>
                  </a:lnTo>
                  <a:lnTo>
                    <a:pt x="1756676" y="2043975"/>
                  </a:lnTo>
                  <a:lnTo>
                    <a:pt x="1717802" y="2068142"/>
                  </a:lnTo>
                  <a:lnTo>
                    <a:pt x="1677884" y="2090779"/>
                  </a:lnTo>
                  <a:lnTo>
                    <a:pt x="1636963" y="2111845"/>
                  </a:lnTo>
                  <a:lnTo>
                    <a:pt x="1595083" y="2131299"/>
                  </a:lnTo>
                  <a:lnTo>
                    <a:pt x="1552285" y="2149098"/>
                  </a:lnTo>
                  <a:lnTo>
                    <a:pt x="1508613" y="2165201"/>
                  </a:lnTo>
                  <a:lnTo>
                    <a:pt x="1464108" y="2179567"/>
                  </a:lnTo>
                  <a:lnTo>
                    <a:pt x="1418814" y="2192152"/>
                  </a:lnTo>
                  <a:lnTo>
                    <a:pt x="1372772" y="2202916"/>
                  </a:lnTo>
                  <a:lnTo>
                    <a:pt x="1326026" y="2211817"/>
                  </a:lnTo>
                  <a:lnTo>
                    <a:pt x="1278617" y="2218812"/>
                  </a:lnTo>
                  <a:lnTo>
                    <a:pt x="1230589" y="2223861"/>
                  </a:lnTo>
                  <a:lnTo>
                    <a:pt x="1181983" y="2226920"/>
                  </a:lnTo>
                  <a:lnTo>
                    <a:pt x="1132843" y="2227949"/>
                  </a:lnTo>
                  <a:close/>
                </a:path>
              </a:pathLst>
            </a:custGeom>
            <a:solidFill>
              <a:srgbClr val="3E3E3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10435" y="6243617"/>
              <a:ext cx="1371599" cy="1371599"/>
            </a:xfrm>
            <a:prstGeom prst="rect">
              <a:avLst/>
            </a:prstGeom>
          </p:spPr>
        </p:pic>
      </p:grpSp>
      <p:pic>
        <p:nvPicPr>
          <p:cNvPr id="33" name="object 3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99407" y="3489343"/>
            <a:ext cx="1351146" cy="20635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898" y="0"/>
              <a:ext cx="18256101" cy="1027943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0190" y="0"/>
              <a:ext cx="1710961" cy="1028699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4970785" cy="102869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080097" y="1500366"/>
            <a:ext cx="6975475" cy="224790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38900"/>
              </a:lnSpc>
              <a:spcBef>
                <a:spcPts val="90"/>
              </a:spcBef>
            </a:pPr>
            <a:r>
              <a:rPr dirty="0"/>
              <a:t>EXPLORATORY</a:t>
            </a:r>
            <a:r>
              <a:rPr dirty="0" spc="-45"/>
              <a:t> </a:t>
            </a:r>
            <a:r>
              <a:rPr dirty="0" spc="-20"/>
              <a:t>DATA </a:t>
            </a:r>
            <a:r>
              <a:rPr dirty="0" spc="-10"/>
              <a:t>ANALYSIS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281115" y="4229100"/>
            <a:ext cx="4952999" cy="3929473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6108450" y="4116603"/>
            <a:ext cx="5788025" cy="335851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1100"/>
              </a:lnSpc>
              <a:spcBef>
                <a:spcPts val="90"/>
              </a:spcBef>
            </a:pPr>
            <a:r>
              <a:rPr dirty="0" sz="1550">
                <a:latin typeface="Times New Roman"/>
                <a:cs typeface="Times New Roman"/>
              </a:rPr>
              <a:t>Exploratory</a:t>
            </a:r>
            <a:r>
              <a:rPr dirty="0" sz="1550" spc="85">
                <a:latin typeface="Times New Roman"/>
                <a:cs typeface="Times New Roman"/>
              </a:rPr>
              <a:t> </a:t>
            </a:r>
            <a:r>
              <a:rPr dirty="0" sz="1550">
                <a:latin typeface="Times New Roman"/>
                <a:cs typeface="Times New Roman"/>
              </a:rPr>
              <a:t>Data</a:t>
            </a:r>
            <a:r>
              <a:rPr dirty="0" sz="1550" spc="85">
                <a:latin typeface="Times New Roman"/>
                <a:cs typeface="Times New Roman"/>
              </a:rPr>
              <a:t> </a:t>
            </a:r>
            <a:r>
              <a:rPr dirty="0" sz="1550">
                <a:latin typeface="Times New Roman"/>
                <a:cs typeface="Times New Roman"/>
              </a:rPr>
              <a:t>Analysis</a:t>
            </a:r>
            <a:r>
              <a:rPr dirty="0" sz="1550" spc="85">
                <a:latin typeface="Times New Roman"/>
                <a:cs typeface="Times New Roman"/>
              </a:rPr>
              <a:t> </a:t>
            </a:r>
            <a:r>
              <a:rPr dirty="0" sz="1550">
                <a:latin typeface="Times New Roman"/>
                <a:cs typeface="Times New Roman"/>
              </a:rPr>
              <a:t>(EDA)</a:t>
            </a:r>
            <a:r>
              <a:rPr dirty="0" sz="1550" spc="90">
                <a:latin typeface="Times New Roman"/>
                <a:cs typeface="Times New Roman"/>
              </a:rPr>
              <a:t> </a:t>
            </a:r>
            <a:r>
              <a:rPr dirty="0" sz="1550">
                <a:latin typeface="Times New Roman"/>
                <a:cs typeface="Times New Roman"/>
              </a:rPr>
              <a:t>and</a:t>
            </a:r>
            <a:r>
              <a:rPr dirty="0" sz="1550" spc="85">
                <a:latin typeface="Times New Roman"/>
                <a:cs typeface="Times New Roman"/>
              </a:rPr>
              <a:t> </a:t>
            </a:r>
            <a:r>
              <a:rPr dirty="0" sz="1550">
                <a:latin typeface="Times New Roman"/>
                <a:cs typeface="Times New Roman"/>
              </a:rPr>
              <a:t>data</a:t>
            </a:r>
            <a:r>
              <a:rPr dirty="0" sz="1550" spc="85">
                <a:latin typeface="Times New Roman"/>
                <a:cs typeface="Times New Roman"/>
              </a:rPr>
              <a:t> </a:t>
            </a:r>
            <a:r>
              <a:rPr dirty="0" sz="1550">
                <a:latin typeface="Times New Roman"/>
                <a:cs typeface="Times New Roman"/>
              </a:rPr>
              <a:t>visualization</a:t>
            </a:r>
            <a:r>
              <a:rPr dirty="0" sz="1550" spc="90">
                <a:latin typeface="Times New Roman"/>
                <a:cs typeface="Times New Roman"/>
              </a:rPr>
              <a:t> </a:t>
            </a:r>
            <a:r>
              <a:rPr dirty="0" sz="1550">
                <a:latin typeface="Times New Roman"/>
                <a:cs typeface="Times New Roman"/>
              </a:rPr>
              <a:t>provide</a:t>
            </a:r>
            <a:r>
              <a:rPr dirty="0" sz="1550" spc="85">
                <a:latin typeface="Times New Roman"/>
                <a:cs typeface="Times New Roman"/>
              </a:rPr>
              <a:t> </a:t>
            </a:r>
            <a:r>
              <a:rPr dirty="0" sz="1550" spc="-50">
                <a:latin typeface="Times New Roman"/>
                <a:cs typeface="Times New Roman"/>
              </a:rPr>
              <a:t>a </a:t>
            </a:r>
            <a:r>
              <a:rPr dirty="0" sz="1550">
                <a:latin typeface="Times New Roman"/>
                <a:cs typeface="Times New Roman"/>
              </a:rPr>
              <a:t>comprehensive</a:t>
            </a:r>
            <a:r>
              <a:rPr dirty="0" sz="1550" spc="80">
                <a:latin typeface="Times New Roman"/>
                <a:cs typeface="Times New Roman"/>
              </a:rPr>
              <a:t> </a:t>
            </a:r>
            <a:r>
              <a:rPr dirty="0" sz="1550">
                <a:latin typeface="Times New Roman"/>
                <a:cs typeface="Times New Roman"/>
              </a:rPr>
              <a:t>understanding</a:t>
            </a:r>
            <a:r>
              <a:rPr dirty="0" sz="1550" spc="85">
                <a:latin typeface="Times New Roman"/>
                <a:cs typeface="Times New Roman"/>
              </a:rPr>
              <a:t> </a:t>
            </a:r>
            <a:r>
              <a:rPr dirty="0" sz="1550">
                <a:latin typeface="Times New Roman"/>
                <a:cs typeface="Times New Roman"/>
              </a:rPr>
              <a:t>of</a:t>
            </a:r>
            <a:r>
              <a:rPr dirty="0" sz="1550" spc="85">
                <a:latin typeface="Times New Roman"/>
                <a:cs typeface="Times New Roman"/>
              </a:rPr>
              <a:t> </a:t>
            </a:r>
            <a:r>
              <a:rPr dirty="0" sz="1550">
                <a:latin typeface="Times New Roman"/>
                <a:cs typeface="Times New Roman"/>
              </a:rPr>
              <a:t>the</a:t>
            </a:r>
            <a:r>
              <a:rPr dirty="0" sz="1550" spc="85">
                <a:latin typeface="Times New Roman"/>
                <a:cs typeface="Times New Roman"/>
              </a:rPr>
              <a:t> </a:t>
            </a:r>
            <a:r>
              <a:rPr dirty="0" sz="1550">
                <a:latin typeface="Times New Roman"/>
                <a:cs typeface="Times New Roman"/>
              </a:rPr>
              <a:t>dataset</a:t>
            </a:r>
            <a:r>
              <a:rPr dirty="0" sz="1550" spc="85">
                <a:latin typeface="Times New Roman"/>
                <a:cs typeface="Times New Roman"/>
              </a:rPr>
              <a:t> </a:t>
            </a:r>
            <a:r>
              <a:rPr dirty="0" sz="1550">
                <a:latin typeface="Times New Roman"/>
                <a:cs typeface="Times New Roman"/>
              </a:rPr>
              <a:t>by</a:t>
            </a:r>
            <a:r>
              <a:rPr dirty="0" sz="1550" spc="85">
                <a:latin typeface="Times New Roman"/>
                <a:cs typeface="Times New Roman"/>
              </a:rPr>
              <a:t> </a:t>
            </a:r>
            <a:r>
              <a:rPr dirty="0" sz="1550">
                <a:latin typeface="Times New Roman"/>
                <a:cs typeface="Times New Roman"/>
              </a:rPr>
              <a:t>revealing</a:t>
            </a:r>
            <a:r>
              <a:rPr dirty="0" sz="1550" spc="85">
                <a:latin typeface="Times New Roman"/>
                <a:cs typeface="Times New Roman"/>
              </a:rPr>
              <a:t> </a:t>
            </a:r>
            <a:r>
              <a:rPr dirty="0" sz="1550" spc="-10">
                <a:latin typeface="Times New Roman"/>
                <a:cs typeface="Times New Roman"/>
              </a:rPr>
              <a:t>hidden </a:t>
            </a:r>
            <a:r>
              <a:rPr dirty="0" sz="1550">
                <a:latin typeface="Times New Roman"/>
                <a:cs typeface="Times New Roman"/>
              </a:rPr>
              <a:t>patterns</a:t>
            </a:r>
            <a:r>
              <a:rPr dirty="0" sz="1550" spc="75">
                <a:latin typeface="Times New Roman"/>
                <a:cs typeface="Times New Roman"/>
              </a:rPr>
              <a:t> </a:t>
            </a:r>
            <a:r>
              <a:rPr dirty="0" sz="1550">
                <a:latin typeface="Times New Roman"/>
                <a:cs typeface="Times New Roman"/>
              </a:rPr>
              <a:t>and</a:t>
            </a:r>
            <a:r>
              <a:rPr dirty="0" sz="1550" spc="80">
                <a:latin typeface="Times New Roman"/>
                <a:cs typeface="Times New Roman"/>
              </a:rPr>
              <a:t> </a:t>
            </a:r>
            <a:r>
              <a:rPr dirty="0" sz="1550">
                <a:latin typeface="Times New Roman"/>
                <a:cs typeface="Times New Roman"/>
              </a:rPr>
              <a:t>relationships.</a:t>
            </a:r>
            <a:r>
              <a:rPr dirty="0" sz="1550" spc="80">
                <a:latin typeface="Times New Roman"/>
                <a:cs typeface="Times New Roman"/>
              </a:rPr>
              <a:t> </a:t>
            </a:r>
            <a:r>
              <a:rPr dirty="0" sz="1550">
                <a:latin typeface="Times New Roman"/>
                <a:cs typeface="Times New Roman"/>
              </a:rPr>
              <a:t>They</a:t>
            </a:r>
            <a:r>
              <a:rPr dirty="0" sz="1550" spc="75">
                <a:latin typeface="Times New Roman"/>
                <a:cs typeface="Times New Roman"/>
              </a:rPr>
              <a:t> </a:t>
            </a:r>
            <a:r>
              <a:rPr dirty="0" sz="1550">
                <a:latin typeface="Times New Roman"/>
                <a:cs typeface="Times New Roman"/>
              </a:rPr>
              <a:t>aid</a:t>
            </a:r>
            <a:r>
              <a:rPr dirty="0" sz="1550" spc="80">
                <a:latin typeface="Times New Roman"/>
                <a:cs typeface="Times New Roman"/>
              </a:rPr>
              <a:t> </a:t>
            </a:r>
            <a:r>
              <a:rPr dirty="0" sz="1550">
                <a:latin typeface="Times New Roman"/>
                <a:cs typeface="Times New Roman"/>
              </a:rPr>
              <a:t>in</a:t>
            </a:r>
            <a:r>
              <a:rPr dirty="0" sz="1550" spc="80">
                <a:latin typeface="Times New Roman"/>
                <a:cs typeface="Times New Roman"/>
              </a:rPr>
              <a:t> </a:t>
            </a:r>
            <a:r>
              <a:rPr dirty="0" sz="1550">
                <a:latin typeface="Times New Roman"/>
                <a:cs typeface="Times New Roman"/>
              </a:rPr>
              <a:t>identifying</a:t>
            </a:r>
            <a:r>
              <a:rPr dirty="0" sz="1550" spc="75">
                <a:latin typeface="Times New Roman"/>
                <a:cs typeface="Times New Roman"/>
              </a:rPr>
              <a:t> </a:t>
            </a:r>
            <a:r>
              <a:rPr dirty="0" sz="1550">
                <a:latin typeface="Times New Roman"/>
                <a:cs typeface="Times New Roman"/>
              </a:rPr>
              <a:t>factors</a:t>
            </a:r>
            <a:r>
              <a:rPr dirty="0" sz="1550" spc="80">
                <a:latin typeface="Times New Roman"/>
                <a:cs typeface="Times New Roman"/>
              </a:rPr>
              <a:t> </a:t>
            </a:r>
            <a:r>
              <a:rPr dirty="0" sz="1550" spc="-10">
                <a:latin typeface="Times New Roman"/>
                <a:cs typeface="Times New Roman"/>
              </a:rPr>
              <a:t>contributing</a:t>
            </a:r>
            <a:r>
              <a:rPr dirty="0" sz="1550" spc="500">
                <a:latin typeface="Times New Roman"/>
                <a:cs typeface="Times New Roman"/>
              </a:rPr>
              <a:t> </a:t>
            </a:r>
            <a:r>
              <a:rPr dirty="0" sz="1550">
                <a:latin typeface="Times New Roman"/>
                <a:cs typeface="Times New Roman"/>
              </a:rPr>
              <a:t>to</a:t>
            </a:r>
            <a:r>
              <a:rPr dirty="0" sz="1550" spc="70">
                <a:latin typeface="Times New Roman"/>
                <a:cs typeface="Times New Roman"/>
              </a:rPr>
              <a:t> </a:t>
            </a:r>
            <a:r>
              <a:rPr dirty="0" sz="1550">
                <a:latin typeface="Times New Roman"/>
                <a:cs typeface="Times New Roman"/>
              </a:rPr>
              <a:t>customer</a:t>
            </a:r>
            <a:r>
              <a:rPr dirty="0" sz="1550" spc="75">
                <a:latin typeface="Times New Roman"/>
                <a:cs typeface="Times New Roman"/>
              </a:rPr>
              <a:t> </a:t>
            </a:r>
            <a:r>
              <a:rPr dirty="0" sz="1550">
                <a:latin typeface="Times New Roman"/>
                <a:cs typeface="Times New Roman"/>
              </a:rPr>
              <a:t>churn</a:t>
            </a:r>
            <a:r>
              <a:rPr dirty="0" sz="1550" spc="75">
                <a:latin typeface="Times New Roman"/>
                <a:cs typeface="Times New Roman"/>
              </a:rPr>
              <a:t> </a:t>
            </a:r>
            <a:r>
              <a:rPr dirty="0" sz="1550">
                <a:latin typeface="Times New Roman"/>
                <a:cs typeface="Times New Roman"/>
              </a:rPr>
              <a:t>and</a:t>
            </a:r>
            <a:r>
              <a:rPr dirty="0" sz="1550" spc="70">
                <a:latin typeface="Times New Roman"/>
                <a:cs typeface="Times New Roman"/>
              </a:rPr>
              <a:t> </a:t>
            </a:r>
            <a:r>
              <a:rPr dirty="0" sz="1550">
                <a:latin typeface="Times New Roman"/>
                <a:cs typeface="Times New Roman"/>
              </a:rPr>
              <a:t>guide</a:t>
            </a:r>
            <a:r>
              <a:rPr dirty="0" sz="1550" spc="75">
                <a:latin typeface="Times New Roman"/>
                <a:cs typeface="Times New Roman"/>
              </a:rPr>
              <a:t> </a:t>
            </a:r>
            <a:r>
              <a:rPr dirty="0" sz="1550">
                <a:latin typeface="Times New Roman"/>
                <a:cs typeface="Times New Roman"/>
              </a:rPr>
              <a:t>feature</a:t>
            </a:r>
            <a:r>
              <a:rPr dirty="0" sz="1550" spc="75">
                <a:latin typeface="Times New Roman"/>
                <a:cs typeface="Times New Roman"/>
              </a:rPr>
              <a:t> </a:t>
            </a:r>
            <a:r>
              <a:rPr dirty="0" sz="1550">
                <a:latin typeface="Times New Roman"/>
                <a:cs typeface="Times New Roman"/>
              </a:rPr>
              <a:t>selection.</a:t>
            </a:r>
            <a:r>
              <a:rPr dirty="0" sz="1550" spc="70">
                <a:latin typeface="Times New Roman"/>
                <a:cs typeface="Times New Roman"/>
              </a:rPr>
              <a:t> </a:t>
            </a:r>
            <a:r>
              <a:rPr dirty="0" sz="1550">
                <a:latin typeface="Times New Roman"/>
                <a:cs typeface="Times New Roman"/>
              </a:rPr>
              <a:t>Histograms</a:t>
            </a:r>
            <a:r>
              <a:rPr dirty="0" sz="1550" spc="75">
                <a:latin typeface="Times New Roman"/>
                <a:cs typeface="Times New Roman"/>
              </a:rPr>
              <a:t> </a:t>
            </a:r>
            <a:r>
              <a:rPr dirty="0" sz="1550">
                <a:latin typeface="Times New Roman"/>
                <a:cs typeface="Times New Roman"/>
              </a:rPr>
              <a:t>and</a:t>
            </a:r>
            <a:r>
              <a:rPr dirty="0" sz="1550" spc="75">
                <a:latin typeface="Times New Roman"/>
                <a:cs typeface="Times New Roman"/>
              </a:rPr>
              <a:t> </a:t>
            </a:r>
            <a:r>
              <a:rPr dirty="0" sz="1550" spc="-25">
                <a:latin typeface="Times New Roman"/>
                <a:cs typeface="Times New Roman"/>
              </a:rPr>
              <a:t>box</a:t>
            </a:r>
            <a:r>
              <a:rPr dirty="0" sz="1550" spc="500">
                <a:latin typeface="Times New Roman"/>
                <a:cs typeface="Times New Roman"/>
              </a:rPr>
              <a:t> </a:t>
            </a:r>
            <a:r>
              <a:rPr dirty="0" sz="1550">
                <a:latin typeface="Times New Roman"/>
                <a:cs typeface="Times New Roman"/>
              </a:rPr>
              <a:t>plots</a:t>
            </a:r>
            <a:r>
              <a:rPr dirty="0" sz="1550" spc="65">
                <a:latin typeface="Times New Roman"/>
                <a:cs typeface="Times New Roman"/>
              </a:rPr>
              <a:t> </a:t>
            </a:r>
            <a:r>
              <a:rPr dirty="0" sz="1550">
                <a:latin typeface="Times New Roman"/>
                <a:cs typeface="Times New Roman"/>
              </a:rPr>
              <a:t>for</a:t>
            </a:r>
            <a:r>
              <a:rPr dirty="0" sz="1550" spc="65">
                <a:latin typeface="Times New Roman"/>
                <a:cs typeface="Times New Roman"/>
              </a:rPr>
              <a:t> </a:t>
            </a:r>
            <a:r>
              <a:rPr dirty="0" sz="1550">
                <a:latin typeface="Times New Roman"/>
                <a:cs typeface="Times New Roman"/>
              </a:rPr>
              <a:t>continuous</a:t>
            </a:r>
            <a:r>
              <a:rPr dirty="0" sz="1550" spc="70">
                <a:latin typeface="Times New Roman"/>
                <a:cs typeface="Times New Roman"/>
              </a:rPr>
              <a:t> </a:t>
            </a:r>
            <a:r>
              <a:rPr dirty="0" sz="1550">
                <a:latin typeface="Times New Roman"/>
                <a:cs typeface="Times New Roman"/>
              </a:rPr>
              <a:t>variables</a:t>
            </a:r>
            <a:r>
              <a:rPr dirty="0" sz="1550" spc="65">
                <a:latin typeface="Times New Roman"/>
                <a:cs typeface="Times New Roman"/>
              </a:rPr>
              <a:t> </a:t>
            </a:r>
            <a:r>
              <a:rPr dirty="0" sz="1550">
                <a:latin typeface="Times New Roman"/>
                <a:cs typeface="Times New Roman"/>
              </a:rPr>
              <a:t>highlight</a:t>
            </a:r>
            <a:r>
              <a:rPr dirty="0" sz="1550" spc="65">
                <a:latin typeface="Times New Roman"/>
                <a:cs typeface="Times New Roman"/>
              </a:rPr>
              <a:t> </a:t>
            </a:r>
            <a:r>
              <a:rPr dirty="0" sz="1550">
                <a:latin typeface="Times New Roman"/>
                <a:cs typeface="Times New Roman"/>
              </a:rPr>
              <a:t>data</a:t>
            </a:r>
            <a:r>
              <a:rPr dirty="0" sz="1550" spc="70">
                <a:latin typeface="Times New Roman"/>
                <a:cs typeface="Times New Roman"/>
              </a:rPr>
              <a:t> </a:t>
            </a:r>
            <a:r>
              <a:rPr dirty="0" sz="1550">
                <a:latin typeface="Times New Roman"/>
                <a:cs typeface="Times New Roman"/>
              </a:rPr>
              <a:t>differences</a:t>
            </a:r>
            <a:r>
              <a:rPr dirty="0" sz="1550" spc="65">
                <a:latin typeface="Times New Roman"/>
                <a:cs typeface="Times New Roman"/>
              </a:rPr>
              <a:t> </a:t>
            </a:r>
            <a:r>
              <a:rPr dirty="0" sz="1550" spc="-10">
                <a:latin typeface="Times New Roman"/>
                <a:cs typeface="Times New Roman"/>
              </a:rPr>
              <a:t>between </a:t>
            </a:r>
            <a:r>
              <a:rPr dirty="0" sz="1550">
                <a:latin typeface="Times New Roman"/>
                <a:cs typeface="Times New Roman"/>
              </a:rPr>
              <a:t>churned</a:t>
            </a:r>
            <a:r>
              <a:rPr dirty="0" sz="1550" spc="85">
                <a:latin typeface="Times New Roman"/>
                <a:cs typeface="Times New Roman"/>
              </a:rPr>
              <a:t> </a:t>
            </a:r>
            <a:r>
              <a:rPr dirty="0" sz="1550">
                <a:latin typeface="Times New Roman"/>
                <a:cs typeface="Times New Roman"/>
              </a:rPr>
              <a:t>and</a:t>
            </a:r>
            <a:r>
              <a:rPr dirty="0" sz="1550" spc="85">
                <a:latin typeface="Times New Roman"/>
                <a:cs typeface="Times New Roman"/>
              </a:rPr>
              <a:t> </a:t>
            </a:r>
            <a:r>
              <a:rPr dirty="0" sz="1550">
                <a:latin typeface="Times New Roman"/>
                <a:cs typeface="Times New Roman"/>
              </a:rPr>
              <a:t>non-churned</a:t>
            </a:r>
            <a:r>
              <a:rPr dirty="0" sz="1550" spc="85">
                <a:latin typeface="Times New Roman"/>
                <a:cs typeface="Times New Roman"/>
              </a:rPr>
              <a:t> </a:t>
            </a:r>
            <a:r>
              <a:rPr dirty="0" sz="1550">
                <a:latin typeface="Times New Roman"/>
                <a:cs typeface="Times New Roman"/>
              </a:rPr>
              <a:t>customers.</a:t>
            </a:r>
            <a:r>
              <a:rPr dirty="0" sz="1550" spc="85">
                <a:latin typeface="Times New Roman"/>
                <a:cs typeface="Times New Roman"/>
              </a:rPr>
              <a:t> </a:t>
            </a:r>
            <a:r>
              <a:rPr dirty="0" sz="1550">
                <a:latin typeface="Times New Roman"/>
                <a:cs typeface="Times New Roman"/>
              </a:rPr>
              <a:t>Bar</a:t>
            </a:r>
            <a:r>
              <a:rPr dirty="0" sz="1550" spc="85">
                <a:latin typeface="Times New Roman"/>
                <a:cs typeface="Times New Roman"/>
              </a:rPr>
              <a:t> </a:t>
            </a:r>
            <a:r>
              <a:rPr dirty="0" sz="1550">
                <a:latin typeface="Times New Roman"/>
                <a:cs typeface="Times New Roman"/>
              </a:rPr>
              <a:t>plots</a:t>
            </a:r>
            <a:r>
              <a:rPr dirty="0" sz="1550" spc="85">
                <a:latin typeface="Times New Roman"/>
                <a:cs typeface="Times New Roman"/>
              </a:rPr>
              <a:t> </a:t>
            </a:r>
            <a:r>
              <a:rPr dirty="0" sz="1550">
                <a:latin typeface="Times New Roman"/>
                <a:cs typeface="Times New Roman"/>
              </a:rPr>
              <a:t>for</a:t>
            </a:r>
            <a:r>
              <a:rPr dirty="0" sz="1550" spc="85">
                <a:latin typeface="Times New Roman"/>
                <a:cs typeface="Times New Roman"/>
              </a:rPr>
              <a:t> </a:t>
            </a:r>
            <a:r>
              <a:rPr dirty="0" sz="1550">
                <a:latin typeface="Times New Roman"/>
                <a:cs typeface="Times New Roman"/>
              </a:rPr>
              <a:t>categorical</a:t>
            </a:r>
            <a:r>
              <a:rPr dirty="0" sz="1550" spc="85">
                <a:latin typeface="Times New Roman"/>
                <a:cs typeface="Times New Roman"/>
              </a:rPr>
              <a:t> </a:t>
            </a:r>
            <a:r>
              <a:rPr dirty="0" sz="1550" spc="-10">
                <a:latin typeface="Times New Roman"/>
                <a:cs typeface="Times New Roman"/>
              </a:rPr>
              <a:t>variables </a:t>
            </a:r>
            <a:r>
              <a:rPr dirty="0" sz="1550">
                <a:latin typeface="Times New Roman"/>
                <a:cs typeface="Times New Roman"/>
              </a:rPr>
              <a:t>offer</a:t>
            </a:r>
            <a:r>
              <a:rPr dirty="0" sz="1550" spc="85">
                <a:latin typeface="Times New Roman"/>
                <a:cs typeface="Times New Roman"/>
              </a:rPr>
              <a:t> </a:t>
            </a:r>
            <a:r>
              <a:rPr dirty="0" sz="1550">
                <a:latin typeface="Times New Roman"/>
                <a:cs typeface="Times New Roman"/>
              </a:rPr>
              <a:t>insights</a:t>
            </a:r>
            <a:r>
              <a:rPr dirty="0" sz="1550" spc="85">
                <a:latin typeface="Times New Roman"/>
                <a:cs typeface="Times New Roman"/>
              </a:rPr>
              <a:t> </a:t>
            </a:r>
            <a:r>
              <a:rPr dirty="0" sz="1550">
                <a:latin typeface="Times New Roman"/>
                <a:cs typeface="Times New Roman"/>
              </a:rPr>
              <a:t>into</a:t>
            </a:r>
            <a:r>
              <a:rPr dirty="0" sz="1550" spc="85">
                <a:latin typeface="Times New Roman"/>
                <a:cs typeface="Times New Roman"/>
              </a:rPr>
              <a:t> </a:t>
            </a:r>
            <a:r>
              <a:rPr dirty="0" sz="1550">
                <a:latin typeface="Times New Roman"/>
                <a:cs typeface="Times New Roman"/>
              </a:rPr>
              <a:t>factors</a:t>
            </a:r>
            <a:r>
              <a:rPr dirty="0" sz="1550" spc="85">
                <a:latin typeface="Times New Roman"/>
                <a:cs typeface="Times New Roman"/>
              </a:rPr>
              <a:t> </a:t>
            </a:r>
            <a:r>
              <a:rPr dirty="0" sz="1550">
                <a:latin typeface="Times New Roman"/>
                <a:cs typeface="Times New Roman"/>
              </a:rPr>
              <a:t>influencing</a:t>
            </a:r>
            <a:r>
              <a:rPr dirty="0" sz="1550" spc="90">
                <a:latin typeface="Times New Roman"/>
                <a:cs typeface="Times New Roman"/>
              </a:rPr>
              <a:t> </a:t>
            </a:r>
            <a:r>
              <a:rPr dirty="0" sz="1550">
                <a:latin typeface="Times New Roman"/>
                <a:cs typeface="Times New Roman"/>
              </a:rPr>
              <a:t>churn,</a:t>
            </a:r>
            <a:r>
              <a:rPr dirty="0" sz="1550" spc="85">
                <a:latin typeface="Times New Roman"/>
                <a:cs typeface="Times New Roman"/>
              </a:rPr>
              <a:t> </a:t>
            </a:r>
            <a:r>
              <a:rPr dirty="0" sz="1550">
                <a:latin typeface="Times New Roman"/>
                <a:cs typeface="Times New Roman"/>
              </a:rPr>
              <a:t>enabling</a:t>
            </a:r>
            <a:r>
              <a:rPr dirty="0" sz="1550" spc="85">
                <a:latin typeface="Times New Roman"/>
                <a:cs typeface="Times New Roman"/>
              </a:rPr>
              <a:t> </a:t>
            </a:r>
            <a:r>
              <a:rPr dirty="0" sz="1550">
                <a:latin typeface="Times New Roman"/>
                <a:cs typeface="Times New Roman"/>
              </a:rPr>
              <a:t>targeted</a:t>
            </a:r>
            <a:r>
              <a:rPr dirty="0" sz="1550" spc="85">
                <a:latin typeface="Times New Roman"/>
                <a:cs typeface="Times New Roman"/>
              </a:rPr>
              <a:t> </a:t>
            </a:r>
            <a:r>
              <a:rPr dirty="0" sz="1550" spc="-10">
                <a:latin typeface="Times New Roman"/>
                <a:cs typeface="Times New Roman"/>
              </a:rPr>
              <a:t>retention </a:t>
            </a:r>
            <a:r>
              <a:rPr dirty="0" sz="1550">
                <a:latin typeface="Times New Roman"/>
                <a:cs typeface="Times New Roman"/>
              </a:rPr>
              <a:t>strategies.</a:t>
            </a:r>
            <a:r>
              <a:rPr dirty="0" sz="1550" spc="114">
                <a:latin typeface="Times New Roman"/>
                <a:cs typeface="Times New Roman"/>
              </a:rPr>
              <a:t> </a:t>
            </a:r>
            <a:r>
              <a:rPr dirty="0" sz="1550">
                <a:latin typeface="Times New Roman"/>
                <a:cs typeface="Times New Roman"/>
              </a:rPr>
              <a:t>Additionally,</a:t>
            </a:r>
            <a:r>
              <a:rPr dirty="0" sz="1550" spc="114">
                <a:latin typeface="Times New Roman"/>
                <a:cs typeface="Times New Roman"/>
              </a:rPr>
              <a:t> </a:t>
            </a:r>
            <a:r>
              <a:rPr dirty="0" sz="1550">
                <a:latin typeface="Times New Roman"/>
                <a:cs typeface="Times New Roman"/>
              </a:rPr>
              <a:t>data</a:t>
            </a:r>
            <a:r>
              <a:rPr dirty="0" sz="1550" spc="120">
                <a:latin typeface="Times New Roman"/>
                <a:cs typeface="Times New Roman"/>
              </a:rPr>
              <a:t> </a:t>
            </a:r>
            <a:r>
              <a:rPr dirty="0" sz="1550">
                <a:latin typeface="Times New Roman"/>
                <a:cs typeface="Times New Roman"/>
              </a:rPr>
              <a:t>visualization</a:t>
            </a:r>
            <a:r>
              <a:rPr dirty="0" sz="1550" spc="114">
                <a:latin typeface="Times New Roman"/>
                <a:cs typeface="Times New Roman"/>
              </a:rPr>
              <a:t> </a:t>
            </a:r>
            <a:r>
              <a:rPr dirty="0" sz="1550">
                <a:latin typeface="Times New Roman"/>
                <a:cs typeface="Times New Roman"/>
              </a:rPr>
              <a:t>simplifies</a:t>
            </a:r>
            <a:r>
              <a:rPr dirty="0" sz="1550" spc="114">
                <a:latin typeface="Times New Roman"/>
                <a:cs typeface="Times New Roman"/>
              </a:rPr>
              <a:t> </a:t>
            </a:r>
            <a:r>
              <a:rPr dirty="0" sz="1550" spc="-10">
                <a:latin typeface="Times New Roman"/>
                <a:cs typeface="Times New Roman"/>
              </a:rPr>
              <a:t>complex </a:t>
            </a:r>
            <a:r>
              <a:rPr dirty="0" sz="1550">
                <a:latin typeface="Times New Roman"/>
                <a:cs typeface="Times New Roman"/>
              </a:rPr>
              <a:t>information,</a:t>
            </a:r>
            <a:r>
              <a:rPr dirty="0" sz="1550" spc="114">
                <a:latin typeface="Times New Roman"/>
                <a:cs typeface="Times New Roman"/>
              </a:rPr>
              <a:t> </a:t>
            </a:r>
            <a:r>
              <a:rPr dirty="0" sz="1550">
                <a:latin typeface="Times New Roman"/>
                <a:cs typeface="Times New Roman"/>
              </a:rPr>
              <a:t>facilitating</a:t>
            </a:r>
            <a:r>
              <a:rPr dirty="0" sz="1550" spc="120">
                <a:latin typeface="Times New Roman"/>
                <a:cs typeface="Times New Roman"/>
              </a:rPr>
              <a:t> </a:t>
            </a:r>
            <a:r>
              <a:rPr dirty="0" sz="1550">
                <a:latin typeface="Times New Roman"/>
                <a:cs typeface="Times New Roman"/>
              </a:rPr>
              <a:t>data-driven</a:t>
            </a:r>
            <a:r>
              <a:rPr dirty="0" sz="1550" spc="114">
                <a:latin typeface="Times New Roman"/>
                <a:cs typeface="Times New Roman"/>
              </a:rPr>
              <a:t> </a:t>
            </a:r>
            <a:r>
              <a:rPr dirty="0" sz="1550">
                <a:latin typeface="Times New Roman"/>
                <a:cs typeface="Times New Roman"/>
              </a:rPr>
              <a:t>decisions</a:t>
            </a:r>
            <a:r>
              <a:rPr dirty="0" sz="1550" spc="120">
                <a:latin typeface="Times New Roman"/>
                <a:cs typeface="Times New Roman"/>
              </a:rPr>
              <a:t> </a:t>
            </a:r>
            <a:r>
              <a:rPr dirty="0" sz="1550">
                <a:latin typeface="Times New Roman"/>
                <a:cs typeface="Times New Roman"/>
              </a:rPr>
              <a:t>and</a:t>
            </a:r>
            <a:r>
              <a:rPr dirty="0" sz="1550" spc="114">
                <a:latin typeface="Times New Roman"/>
                <a:cs typeface="Times New Roman"/>
              </a:rPr>
              <a:t> </a:t>
            </a:r>
            <a:r>
              <a:rPr dirty="0" sz="1550">
                <a:latin typeface="Times New Roman"/>
                <a:cs typeface="Times New Roman"/>
              </a:rPr>
              <a:t>improving</a:t>
            </a:r>
            <a:r>
              <a:rPr dirty="0" sz="1550" spc="120">
                <a:latin typeface="Times New Roman"/>
                <a:cs typeface="Times New Roman"/>
              </a:rPr>
              <a:t> </a:t>
            </a:r>
            <a:r>
              <a:rPr dirty="0" sz="1550" spc="-10">
                <a:latin typeface="Times New Roman"/>
                <a:cs typeface="Times New Roman"/>
              </a:rPr>
              <a:t>customer satisfaction.</a:t>
            </a:r>
            <a:endParaRPr sz="15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9448800" y="1082052"/>
            <a:ext cx="7697470" cy="2208530"/>
            <a:chOff x="9448800" y="1082052"/>
            <a:chExt cx="7697470" cy="2208530"/>
          </a:xfrm>
        </p:grpSpPr>
        <p:sp>
          <p:nvSpPr>
            <p:cNvPr id="3" name="object 3" descr=""/>
            <p:cNvSpPr/>
            <p:nvPr/>
          </p:nvSpPr>
          <p:spPr>
            <a:xfrm>
              <a:off x="9448800" y="1404305"/>
              <a:ext cx="6331585" cy="1564005"/>
            </a:xfrm>
            <a:custGeom>
              <a:avLst/>
              <a:gdLst/>
              <a:ahLst/>
              <a:cxnLst/>
              <a:rect l="l" t="t" r="r" b="b"/>
              <a:pathLst>
                <a:path w="6331584" h="1564005">
                  <a:moveTo>
                    <a:pt x="6291873" y="1563792"/>
                  </a:moveTo>
                  <a:lnTo>
                    <a:pt x="39406" y="1563792"/>
                  </a:lnTo>
                  <a:lnTo>
                    <a:pt x="24067" y="1560696"/>
                  </a:lnTo>
                  <a:lnTo>
                    <a:pt x="11541" y="1552251"/>
                  </a:lnTo>
                  <a:lnTo>
                    <a:pt x="3096" y="1539725"/>
                  </a:lnTo>
                  <a:lnTo>
                    <a:pt x="0" y="1524385"/>
                  </a:lnTo>
                  <a:lnTo>
                    <a:pt x="0" y="39406"/>
                  </a:lnTo>
                  <a:lnTo>
                    <a:pt x="3096" y="24067"/>
                  </a:lnTo>
                  <a:lnTo>
                    <a:pt x="11541" y="11541"/>
                  </a:lnTo>
                  <a:lnTo>
                    <a:pt x="24067" y="3096"/>
                  </a:lnTo>
                  <a:lnTo>
                    <a:pt x="39406" y="0"/>
                  </a:lnTo>
                  <a:lnTo>
                    <a:pt x="6291873" y="0"/>
                  </a:lnTo>
                  <a:lnTo>
                    <a:pt x="6328281" y="24325"/>
                  </a:lnTo>
                  <a:lnTo>
                    <a:pt x="6331281" y="39406"/>
                  </a:lnTo>
                  <a:lnTo>
                    <a:pt x="6331281" y="1524385"/>
                  </a:lnTo>
                  <a:lnTo>
                    <a:pt x="6328184" y="1539725"/>
                  </a:lnTo>
                  <a:lnTo>
                    <a:pt x="6319739" y="1552251"/>
                  </a:lnTo>
                  <a:lnTo>
                    <a:pt x="6307213" y="1560696"/>
                  </a:lnTo>
                  <a:lnTo>
                    <a:pt x="6291873" y="1563792"/>
                  </a:lnTo>
                  <a:close/>
                </a:path>
              </a:pathLst>
            </a:custGeom>
            <a:solidFill>
              <a:srgbClr val="13121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4683885" y="1163014"/>
              <a:ext cx="2381250" cy="2046605"/>
            </a:xfrm>
            <a:custGeom>
              <a:avLst/>
              <a:gdLst/>
              <a:ahLst/>
              <a:cxnLst/>
              <a:rect l="l" t="t" r="r" b="b"/>
              <a:pathLst>
                <a:path w="2381250" h="2046605">
                  <a:moveTo>
                    <a:pt x="1785925" y="2046373"/>
                  </a:moveTo>
                  <a:lnTo>
                    <a:pt x="595308" y="2046373"/>
                  </a:lnTo>
                  <a:lnTo>
                    <a:pt x="0" y="1023186"/>
                  </a:lnTo>
                  <a:lnTo>
                    <a:pt x="595308" y="0"/>
                  </a:lnTo>
                  <a:lnTo>
                    <a:pt x="1785925" y="0"/>
                  </a:lnTo>
                  <a:lnTo>
                    <a:pt x="2381234" y="1023186"/>
                  </a:lnTo>
                  <a:lnTo>
                    <a:pt x="1785925" y="20463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4683885" y="1163014"/>
              <a:ext cx="2381250" cy="2046605"/>
            </a:xfrm>
            <a:custGeom>
              <a:avLst/>
              <a:gdLst/>
              <a:ahLst/>
              <a:cxnLst/>
              <a:rect l="l" t="t" r="r" b="b"/>
              <a:pathLst>
                <a:path w="2381250" h="2046605">
                  <a:moveTo>
                    <a:pt x="2381234" y="1023186"/>
                  </a:moveTo>
                  <a:lnTo>
                    <a:pt x="1785925" y="2046373"/>
                  </a:lnTo>
                  <a:lnTo>
                    <a:pt x="595308" y="2046373"/>
                  </a:lnTo>
                  <a:lnTo>
                    <a:pt x="0" y="1023186"/>
                  </a:lnTo>
                  <a:lnTo>
                    <a:pt x="595308" y="0"/>
                  </a:lnTo>
                  <a:lnTo>
                    <a:pt x="1785925" y="0"/>
                  </a:lnTo>
                  <a:lnTo>
                    <a:pt x="2381234" y="1023186"/>
                  </a:lnTo>
                  <a:close/>
                </a:path>
              </a:pathLst>
            </a:custGeom>
            <a:ln w="1619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1249934" y="1590414"/>
            <a:ext cx="339090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94665" marR="5080" indent="-482600">
              <a:lnSpc>
                <a:spcPct val="150000"/>
              </a:lnSpc>
              <a:spcBef>
                <a:spcPts val="100"/>
              </a:spcBef>
            </a:pPr>
            <a:r>
              <a:rPr dirty="0" sz="1800">
                <a:solidFill>
                  <a:srgbClr val="F1F4F4"/>
                </a:solidFill>
                <a:latin typeface="Times New Roman"/>
                <a:cs typeface="Times New Roman"/>
              </a:rPr>
              <a:t>HISTOGRAM</a:t>
            </a:r>
            <a:r>
              <a:rPr dirty="0" sz="1800" spc="-3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1F4F4"/>
                </a:solidFill>
                <a:latin typeface="Times New Roman"/>
                <a:cs typeface="Times New Roman"/>
              </a:rPr>
              <a:t>OF</a:t>
            </a:r>
            <a:r>
              <a:rPr dirty="0" sz="1800" spc="-2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1F4F4"/>
                </a:solidFill>
                <a:latin typeface="Times New Roman"/>
                <a:cs typeface="Times New Roman"/>
              </a:rPr>
              <a:t>DISTRIBUTION </a:t>
            </a:r>
            <a:r>
              <a:rPr dirty="0" sz="1800">
                <a:solidFill>
                  <a:srgbClr val="F1F4F4"/>
                </a:solidFill>
                <a:latin typeface="Times New Roman"/>
                <a:cs typeface="Times New Roman"/>
              </a:rPr>
              <a:t>OF</a:t>
            </a:r>
            <a:r>
              <a:rPr dirty="0" sz="1800" spc="-3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1F4F4"/>
                </a:solidFill>
                <a:latin typeface="Times New Roman"/>
                <a:cs typeface="Times New Roman"/>
              </a:rPr>
              <a:t>CHURNED</a:t>
            </a:r>
            <a:r>
              <a:rPr dirty="0" sz="1800" spc="-2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1F4F4"/>
                </a:solidFill>
                <a:latin typeface="Times New Roman"/>
                <a:cs typeface="Times New Roman"/>
              </a:rPr>
              <a:t>CUSTOMERS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9494715" y="3147599"/>
            <a:ext cx="7570470" cy="2208530"/>
            <a:chOff x="9494715" y="3147599"/>
            <a:chExt cx="7570470" cy="2208530"/>
          </a:xfrm>
        </p:grpSpPr>
        <p:sp>
          <p:nvSpPr>
            <p:cNvPr id="8" name="object 8" descr=""/>
            <p:cNvSpPr/>
            <p:nvPr/>
          </p:nvSpPr>
          <p:spPr>
            <a:xfrm>
              <a:off x="10733839" y="3469853"/>
              <a:ext cx="6331585" cy="1564005"/>
            </a:xfrm>
            <a:custGeom>
              <a:avLst/>
              <a:gdLst/>
              <a:ahLst/>
              <a:cxnLst/>
              <a:rect l="l" t="t" r="r" b="b"/>
              <a:pathLst>
                <a:path w="6331584" h="1564004">
                  <a:moveTo>
                    <a:pt x="6291873" y="1563792"/>
                  </a:moveTo>
                  <a:lnTo>
                    <a:pt x="39406" y="1563792"/>
                  </a:lnTo>
                  <a:lnTo>
                    <a:pt x="24067" y="1560696"/>
                  </a:lnTo>
                  <a:lnTo>
                    <a:pt x="11541" y="1552251"/>
                  </a:lnTo>
                  <a:lnTo>
                    <a:pt x="3096" y="1539725"/>
                  </a:lnTo>
                  <a:lnTo>
                    <a:pt x="0" y="1524385"/>
                  </a:lnTo>
                  <a:lnTo>
                    <a:pt x="0" y="39406"/>
                  </a:lnTo>
                  <a:lnTo>
                    <a:pt x="3096" y="24067"/>
                  </a:lnTo>
                  <a:lnTo>
                    <a:pt x="11541" y="11541"/>
                  </a:lnTo>
                  <a:lnTo>
                    <a:pt x="24067" y="3096"/>
                  </a:lnTo>
                  <a:lnTo>
                    <a:pt x="39406" y="0"/>
                  </a:lnTo>
                  <a:lnTo>
                    <a:pt x="6291873" y="0"/>
                  </a:lnTo>
                  <a:lnTo>
                    <a:pt x="6328281" y="24325"/>
                  </a:lnTo>
                  <a:lnTo>
                    <a:pt x="6331280" y="39406"/>
                  </a:lnTo>
                  <a:lnTo>
                    <a:pt x="6331280" y="1524385"/>
                  </a:lnTo>
                  <a:lnTo>
                    <a:pt x="6328184" y="1539725"/>
                  </a:lnTo>
                  <a:lnTo>
                    <a:pt x="6319739" y="1552251"/>
                  </a:lnTo>
                  <a:lnTo>
                    <a:pt x="6307213" y="1560696"/>
                  </a:lnTo>
                  <a:lnTo>
                    <a:pt x="6291873" y="1563792"/>
                  </a:lnTo>
                  <a:close/>
                </a:path>
              </a:pathLst>
            </a:custGeom>
            <a:solidFill>
              <a:srgbClr val="13121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9575678" y="3228562"/>
              <a:ext cx="2381250" cy="2046605"/>
            </a:xfrm>
            <a:custGeom>
              <a:avLst/>
              <a:gdLst/>
              <a:ahLst/>
              <a:cxnLst/>
              <a:rect l="l" t="t" r="r" b="b"/>
              <a:pathLst>
                <a:path w="2381250" h="2046604">
                  <a:moveTo>
                    <a:pt x="1785925" y="2046373"/>
                  </a:moveTo>
                  <a:lnTo>
                    <a:pt x="595308" y="2046373"/>
                  </a:lnTo>
                  <a:lnTo>
                    <a:pt x="0" y="1023186"/>
                  </a:lnTo>
                  <a:lnTo>
                    <a:pt x="595308" y="0"/>
                  </a:lnTo>
                  <a:lnTo>
                    <a:pt x="1785925" y="0"/>
                  </a:lnTo>
                  <a:lnTo>
                    <a:pt x="2381235" y="1023186"/>
                  </a:lnTo>
                  <a:lnTo>
                    <a:pt x="1785925" y="20463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9575678" y="3228562"/>
              <a:ext cx="2381250" cy="2046605"/>
            </a:xfrm>
            <a:custGeom>
              <a:avLst/>
              <a:gdLst/>
              <a:ahLst/>
              <a:cxnLst/>
              <a:rect l="l" t="t" r="r" b="b"/>
              <a:pathLst>
                <a:path w="2381250" h="2046604">
                  <a:moveTo>
                    <a:pt x="2381235" y="1023186"/>
                  </a:moveTo>
                  <a:lnTo>
                    <a:pt x="1785925" y="2046373"/>
                  </a:lnTo>
                  <a:lnTo>
                    <a:pt x="595308" y="2046373"/>
                  </a:lnTo>
                  <a:lnTo>
                    <a:pt x="0" y="1023186"/>
                  </a:lnTo>
                  <a:lnTo>
                    <a:pt x="595308" y="0"/>
                  </a:lnTo>
                  <a:lnTo>
                    <a:pt x="1785925" y="0"/>
                  </a:lnTo>
                  <a:lnTo>
                    <a:pt x="2381235" y="1023186"/>
                  </a:lnTo>
                  <a:close/>
                </a:path>
              </a:pathLst>
            </a:custGeom>
            <a:ln w="1619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11950700" y="3583203"/>
            <a:ext cx="4825365" cy="10255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1100"/>
              </a:lnSpc>
              <a:spcBef>
                <a:spcPts val="90"/>
              </a:spcBef>
            </a:pP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Customers</a:t>
            </a:r>
            <a:r>
              <a:rPr dirty="0" sz="1550" spc="5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in</a:t>
            </a:r>
            <a:r>
              <a:rPr dirty="0" sz="1550" spc="6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their</a:t>
            </a:r>
            <a:r>
              <a:rPr dirty="0" sz="1550" spc="6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late</a:t>
            </a:r>
            <a:r>
              <a:rPr dirty="0" sz="1550" spc="6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80s</a:t>
            </a:r>
            <a:r>
              <a:rPr dirty="0" sz="1550" spc="5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&amp;</a:t>
            </a:r>
            <a:r>
              <a:rPr dirty="0" sz="1550" spc="6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customers</a:t>
            </a:r>
            <a:r>
              <a:rPr dirty="0" sz="1550" spc="6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with</a:t>
            </a:r>
            <a:r>
              <a:rPr dirty="0" sz="1550" spc="6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shorter</a:t>
            </a:r>
            <a:r>
              <a:rPr dirty="0" sz="1550" spc="6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 spc="-10">
                <a:solidFill>
                  <a:srgbClr val="F1F4F4"/>
                </a:solidFill>
                <a:latin typeface="Times New Roman"/>
                <a:cs typeface="Times New Roman"/>
              </a:rPr>
              <a:t>tenure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have</a:t>
            </a:r>
            <a:r>
              <a:rPr dirty="0" sz="1550" spc="5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high</a:t>
            </a:r>
            <a:r>
              <a:rPr dirty="0" sz="1550" spc="6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churn;</a:t>
            </a:r>
            <a:r>
              <a:rPr dirty="0" sz="1550" spc="5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But</a:t>
            </a:r>
            <a:r>
              <a:rPr dirty="0" sz="1550" spc="6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different</a:t>
            </a:r>
            <a:r>
              <a:rPr dirty="0" sz="1550" spc="5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levels</a:t>
            </a:r>
            <a:r>
              <a:rPr dirty="0" sz="1550" spc="6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of</a:t>
            </a:r>
            <a:r>
              <a:rPr dirty="0" sz="1550" spc="5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avg</a:t>
            </a:r>
            <a:r>
              <a:rPr dirty="0" sz="1550" spc="6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monthly</a:t>
            </a:r>
            <a:r>
              <a:rPr dirty="0" sz="1550" spc="5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 spc="-20">
                <a:solidFill>
                  <a:srgbClr val="F1F4F4"/>
                </a:solidFill>
                <a:latin typeface="Times New Roman"/>
                <a:cs typeface="Times New Roman"/>
              </a:rPr>
              <a:t>long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distance</a:t>
            </a:r>
            <a:r>
              <a:rPr dirty="0" sz="1550" spc="4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charges</a:t>
            </a:r>
            <a:r>
              <a:rPr dirty="0" sz="1550" spc="5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has</a:t>
            </a:r>
            <a:r>
              <a:rPr dirty="0" sz="1550" spc="5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no</a:t>
            </a:r>
            <a:r>
              <a:rPr dirty="0" sz="1550" spc="5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effect</a:t>
            </a:r>
            <a:r>
              <a:rPr dirty="0" sz="1550" spc="5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on</a:t>
            </a:r>
            <a:r>
              <a:rPr dirty="0" sz="1550" spc="5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 spc="-10">
                <a:solidFill>
                  <a:srgbClr val="F1F4F4"/>
                </a:solidFill>
                <a:latin typeface="Times New Roman"/>
                <a:cs typeface="Times New Roman"/>
              </a:rPr>
              <a:t>churn.</a:t>
            </a:r>
            <a:endParaRPr sz="1550">
              <a:latin typeface="Times New Roman"/>
              <a:cs typeface="Times New Roman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9448800" y="5174800"/>
            <a:ext cx="7697470" cy="2208530"/>
            <a:chOff x="9448800" y="5174800"/>
            <a:chExt cx="7697470" cy="2208530"/>
          </a:xfrm>
        </p:grpSpPr>
        <p:sp>
          <p:nvSpPr>
            <p:cNvPr id="13" name="object 13" descr=""/>
            <p:cNvSpPr/>
            <p:nvPr/>
          </p:nvSpPr>
          <p:spPr>
            <a:xfrm>
              <a:off x="9448800" y="5497053"/>
              <a:ext cx="6331585" cy="1564005"/>
            </a:xfrm>
            <a:custGeom>
              <a:avLst/>
              <a:gdLst/>
              <a:ahLst/>
              <a:cxnLst/>
              <a:rect l="l" t="t" r="r" b="b"/>
              <a:pathLst>
                <a:path w="6331584" h="1564004">
                  <a:moveTo>
                    <a:pt x="6291873" y="1563792"/>
                  </a:moveTo>
                  <a:lnTo>
                    <a:pt x="39406" y="1563792"/>
                  </a:lnTo>
                  <a:lnTo>
                    <a:pt x="24067" y="1560696"/>
                  </a:lnTo>
                  <a:lnTo>
                    <a:pt x="11541" y="1552251"/>
                  </a:lnTo>
                  <a:lnTo>
                    <a:pt x="3096" y="1539725"/>
                  </a:lnTo>
                  <a:lnTo>
                    <a:pt x="0" y="1524385"/>
                  </a:lnTo>
                  <a:lnTo>
                    <a:pt x="0" y="39406"/>
                  </a:lnTo>
                  <a:lnTo>
                    <a:pt x="3096" y="24067"/>
                  </a:lnTo>
                  <a:lnTo>
                    <a:pt x="11541" y="11541"/>
                  </a:lnTo>
                  <a:lnTo>
                    <a:pt x="24067" y="3096"/>
                  </a:lnTo>
                  <a:lnTo>
                    <a:pt x="39406" y="0"/>
                  </a:lnTo>
                  <a:lnTo>
                    <a:pt x="6291873" y="0"/>
                  </a:lnTo>
                  <a:lnTo>
                    <a:pt x="6328281" y="24325"/>
                  </a:lnTo>
                  <a:lnTo>
                    <a:pt x="6331281" y="39406"/>
                  </a:lnTo>
                  <a:lnTo>
                    <a:pt x="6331281" y="1524385"/>
                  </a:lnTo>
                  <a:lnTo>
                    <a:pt x="6328184" y="1539725"/>
                  </a:lnTo>
                  <a:lnTo>
                    <a:pt x="6319739" y="1552251"/>
                  </a:lnTo>
                  <a:lnTo>
                    <a:pt x="6307213" y="1560696"/>
                  </a:lnTo>
                  <a:lnTo>
                    <a:pt x="6291873" y="1563792"/>
                  </a:lnTo>
                  <a:close/>
                </a:path>
              </a:pathLst>
            </a:custGeom>
            <a:solidFill>
              <a:srgbClr val="13121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4683885" y="5255762"/>
              <a:ext cx="2381250" cy="2046605"/>
            </a:xfrm>
            <a:custGeom>
              <a:avLst/>
              <a:gdLst/>
              <a:ahLst/>
              <a:cxnLst/>
              <a:rect l="l" t="t" r="r" b="b"/>
              <a:pathLst>
                <a:path w="2381250" h="2046604">
                  <a:moveTo>
                    <a:pt x="1785925" y="2046373"/>
                  </a:moveTo>
                  <a:lnTo>
                    <a:pt x="595308" y="2046373"/>
                  </a:lnTo>
                  <a:lnTo>
                    <a:pt x="0" y="1023186"/>
                  </a:lnTo>
                  <a:lnTo>
                    <a:pt x="595308" y="0"/>
                  </a:lnTo>
                  <a:lnTo>
                    <a:pt x="1785925" y="0"/>
                  </a:lnTo>
                  <a:lnTo>
                    <a:pt x="2381234" y="1023186"/>
                  </a:lnTo>
                  <a:lnTo>
                    <a:pt x="1785925" y="20463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4683885" y="5255762"/>
              <a:ext cx="2381250" cy="2046605"/>
            </a:xfrm>
            <a:custGeom>
              <a:avLst/>
              <a:gdLst/>
              <a:ahLst/>
              <a:cxnLst/>
              <a:rect l="l" t="t" r="r" b="b"/>
              <a:pathLst>
                <a:path w="2381250" h="2046604">
                  <a:moveTo>
                    <a:pt x="2381234" y="1023186"/>
                  </a:moveTo>
                  <a:lnTo>
                    <a:pt x="1785925" y="2046373"/>
                  </a:lnTo>
                  <a:lnTo>
                    <a:pt x="595308" y="2046373"/>
                  </a:lnTo>
                  <a:lnTo>
                    <a:pt x="0" y="1023186"/>
                  </a:lnTo>
                  <a:lnTo>
                    <a:pt x="595308" y="0"/>
                  </a:lnTo>
                  <a:lnTo>
                    <a:pt x="1785925" y="0"/>
                  </a:lnTo>
                  <a:lnTo>
                    <a:pt x="2381234" y="1023186"/>
                  </a:lnTo>
                  <a:close/>
                </a:path>
              </a:pathLst>
            </a:custGeom>
            <a:ln w="1619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9664700" y="5716803"/>
            <a:ext cx="4472305" cy="6921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1100"/>
              </a:lnSpc>
              <a:spcBef>
                <a:spcPts val="90"/>
              </a:spcBef>
            </a:pP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The</a:t>
            </a:r>
            <a:r>
              <a:rPr dirty="0" sz="1550" spc="6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customers</a:t>
            </a:r>
            <a:r>
              <a:rPr dirty="0" sz="1550" spc="7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with</a:t>
            </a:r>
            <a:r>
              <a:rPr dirty="0" sz="1550" spc="6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lower</a:t>
            </a:r>
            <a:r>
              <a:rPr dirty="0" sz="1550" spc="7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data</a:t>
            </a:r>
            <a:r>
              <a:rPr dirty="0" sz="1550" spc="7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usage,</a:t>
            </a:r>
            <a:r>
              <a:rPr dirty="0" sz="1550" spc="6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higher</a:t>
            </a:r>
            <a:r>
              <a:rPr dirty="0" sz="1550" spc="7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 spc="-10">
                <a:solidFill>
                  <a:srgbClr val="F1F4F4"/>
                </a:solidFill>
                <a:latin typeface="Times New Roman"/>
                <a:cs typeface="Times New Roman"/>
              </a:rPr>
              <a:t>monthly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charges</a:t>
            </a:r>
            <a:r>
              <a:rPr dirty="0" sz="1550" spc="5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&amp;</a:t>
            </a:r>
            <a:r>
              <a:rPr dirty="0" sz="1550" spc="5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lower</a:t>
            </a:r>
            <a:r>
              <a:rPr dirty="0" sz="1550" spc="6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total</a:t>
            </a:r>
            <a:r>
              <a:rPr dirty="0" sz="1550" spc="5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charges</a:t>
            </a:r>
            <a:r>
              <a:rPr dirty="0" sz="1550" spc="5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have</a:t>
            </a:r>
            <a:r>
              <a:rPr dirty="0" sz="1550" spc="6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a</a:t>
            </a:r>
            <a:r>
              <a:rPr dirty="0" sz="1550" spc="5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higher</a:t>
            </a:r>
            <a:r>
              <a:rPr dirty="0" sz="1550" spc="5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churn</a:t>
            </a:r>
            <a:r>
              <a:rPr dirty="0" sz="1550" spc="6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 spc="-10">
                <a:solidFill>
                  <a:srgbClr val="F1F4F4"/>
                </a:solidFill>
                <a:latin typeface="Times New Roman"/>
                <a:cs typeface="Times New Roman"/>
              </a:rPr>
              <a:t>rate.</a:t>
            </a:r>
            <a:endParaRPr sz="1550">
              <a:latin typeface="Times New Roman"/>
              <a:cs typeface="Times New Roman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9494715" y="1560721"/>
            <a:ext cx="7570470" cy="7912100"/>
            <a:chOff x="9494715" y="1560721"/>
            <a:chExt cx="7570470" cy="7912100"/>
          </a:xfrm>
        </p:grpSpPr>
        <p:pic>
          <p:nvPicPr>
            <p:cNvPr id="18" name="object 1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68600" y="1560721"/>
              <a:ext cx="893039" cy="1072427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16200" y="5701525"/>
              <a:ext cx="1023764" cy="1040795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75414" y="3696127"/>
              <a:ext cx="980528" cy="1070020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10733839" y="7586399"/>
              <a:ext cx="6331585" cy="1564005"/>
            </a:xfrm>
            <a:custGeom>
              <a:avLst/>
              <a:gdLst/>
              <a:ahLst/>
              <a:cxnLst/>
              <a:rect l="l" t="t" r="r" b="b"/>
              <a:pathLst>
                <a:path w="6331584" h="1564004">
                  <a:moveTo>
                    <a:pt x="6291873" y="1563793"/>
                  </a:moveTo>
                  <a:lnTo>
                    <a:pt x="39406" y="1563793"/>
                  </a:lnTo>
                  <a:lnTo>
                    <a:pt x="24067" y="1560696"/>
                  </a:lnTo>
                  <a:lnTo>
                    <a:pt x="11541" y="1552251"/>
                  </a:lnTo>
                  <a:lnTo>
                    <a:pt x="3096" y="1539724"/>
                  </a:lnTo>
                  <a:lnTo>
                    <a:pt x="0" y="1524385"/>
                  </a:lnTo>
                  <a:lnTo>
                    <a:pt x="0" y="39406"/>
                  </a:lnTo>
                  <a:lnTo>
                    <a:pt x="3096" y="24067"/>
                  </a:lnTo>
                  <a:lnTo>
                    <a:pt x="11541" y="11541"/>
                  </a:lnTo>
                  <a:lnTo>
                    <a:pt x="24067" y="3096"/>
                  </a:lnTo>
                  <a:lnTo>
                    <a:pt x="39406" y="0"/>
                  </a:lnTo>
                  <a:lnTo>
                    <a:pt x="6291873" y="0"/>
                  </a:lnTo>
                  <a:lnTo>
                    <a:pt x="6328281" y="24325"/>
                  </a:lnTo>
                  <a:lnTo>
                    <a:pt x="6331280" y="39406"/>
                  </a:lnTo>
                  <a:lnTo>
                    <a:pt x="6331280" y="1524385"/>
                  </a:lnTo>
                  <a:lnTo>
                    <a:pt x="6328184" y="1539724"/>
                  </a:lnTo>
                  <a:lnTo>
                    <a:pt x="6319739" y="1552251"/>
                  </a:lnTo>
                  <a:lnTo>
                    <a:pt x="6307213" y="1560696"/>
                  </a:lnTo>
                  <a:lnTo>
                    <a:pt x="6291873" y="1563793"/>
                  </a:lnTo>
                  <a:close/>
                </a:path>
              </a:pathLst>
            </a:custGeom>
            <a:solidFill>
              <a:srgbClr val="13121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9575678" y="7345107"/>
              <a:ext cx="2381250" cy="2046605"/>
            </a:xfrm>
            <a:custGeom>
              <a:avLst/>
              <a:gdLst/>
              <a:ahLst/>
              <a:cxnLst/>
              <a:rect l="l" t="t" r="r" b="b"/>
              <a:pathLst>
                <a:path w="2381250" h="2046604">
                  <a:moveTo>
                    <a:pt x="1785925" y="2046374"/>
                  </a:moveTo>
                  <a:lnTo>
                    <a:pt x="595308" y="2046374"/>
                  </a:lnTo>
                  <a:lnTo>
                    <a:pt x="0" y="1023187"/>
                  </a:lnTo>
                  <a:lnTo>
                    <a:pt x="595308" y="0"/>
                  </a:lnTo>
                  <a:lnTo>
                    <a:pt x="1785925" y="0"/>
                  </a:lnTo>
                  <a:lnTo>
                    <a:pt x="2381235" y="1023187"/>
                  </a:lnTo>
                  <a:lnTo>
                    <a:pt x="1785925" y="20463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9575678" y="7345107"/>
              <a:ext cx="2381250" cy="2046605"/>
            </a:xfrm>
            <a:custGeom>
              <a:avLst/>
              <a:gdLst/>
              <a:ahLst/>
              <a:cxnLst/>
              <a:rect l="l" t="t" r="r" b="b"/>
              <a:pathLst>
                <a:path w="2381250" h="2046604">
                  <a:moveTo>
                    <a:pt x="2381235" y="1023187"/>
                  </a:moveTo>
                  <a:lnTo>
                    <a:pt x="1785925" y="2046374"/>
                  </a:lnTo>
                  <a:lnTo>
                    <a:pt x="595308" y="2046374"/>
                  </a:lnTo>
                  <a:lnTo>
                    <a:pt x="0" y="1023187"/>
                  </a:lnTo>
                  <a:lnTo>
                    <a:pt x="595308" y="0"/>
                  </a:lnTo>
                  <a:lnTo>
                    <a:pt x="1785925" y="0"/>
                  </a:lnTo>
                  <a:lnTo>
                    <a:pt x="2381235" y="1023187"/>
                  </a:lnTo>
                  <a:close/>
                </a:path>
              </a:pathLst>
            </a:custGeom>
            <a:ln w="1619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12002296" y="7774203"/>
            <a:ext cx="4733290" cy="6921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1100"/>
              </a:lnSpc>
              <a:spcBef>
                <a:spcPts val="90"/>
              </a:spcBef>
            </a:pP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The</a:t>
            </a:r>
            <a:r>
              <a:rPr dirty="0" sz="1550" spc="6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customers</a:t>
            </a:r>
            <a:r>
              <a:rPr dirty="0" sz="1550" spc="7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with</a:t>
            </a:r>
            <a:r>
              <a:rPr dirty="0" sz="1550" spc="6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lower</a:t>
            </a:r>
            <a:r>
              <a:rPr dirty="0" sz="1550" spc="7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extra</a:t>
            </a:r>
            <a:r>
              <a:rPr dirty="0" sz="1550" spc="6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data</a:t>
            </a:r>
            <a:r>
              <a:rPr dirty="0" sz="1550" spc="7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charges,</a:t>
            </a:r>
            <a:r>
              <a:rPr dirty="0" sz="1550" spc="6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lower</a:t>
            </a:r>
            <a:r>
              <a:rPr dirty="0" sz="1550" spc="7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 spc="-20">
                <a:solidFill>
                  <a:srgbClr val="F1F4F4"/>
                </a:solidFill>
                <a:latin typeface="Times New Roman"/>
                <a:cs typeface="Times New Roman"/>
              </a:rPr>
              <a:t>long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distance</a:t>
            </a:r>
            <a:r>
              <a:rPr dirty="0" sz="1550" spc="5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charges</a:t>
            </a:r>
            <a:r>
              <a:rPr dirty="0" sz="1550" spc="5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&amp;</a:t>
            </a:r>
            <a:r>
              <a:rPr dirty="0" sz="1550" spc="5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lower</a:t>
            </a:r>
            <a:r>
              <a:rPr dirty="0" sz="1550" spc="6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revenue</a:t>
            </a:r>
            <a:r>
              <a:rPr dirty="0" sz="1550" spc="5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are</a:t>
            </a:r>
            <a:r>
              <a:rPr dirty="0" sz="1550" spc="5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more</a:t>
            </a:r>
            <a:r>
              <a:rPr dirty="0" sz="1550" spc="6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likely</a:t>
            </a:r>
            <a:r>
              <a:rPr dirty="0" sz="1550" spc="5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to</a:t>
            </a:r>
            <a:r>
              <a:rPr dirty="0" sz="1550" spc="5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 spc="-10">
                <a:solidFill>
                  <a:srgbClr val="F1F4F4"/>
                </a:solidFill>
                <a:latin typeface="Times New Roman"/>
                <a:cs typeface="Times New Roman"/>
              </a:rPr>
              <a:t>churn</a:t>
            </a:r>
            <a:endParaRPr sz="1550">
              <a:latin typeface="Times New Roman"/>
              <a:cs typeface="Times New Roman"/>
            </a:endParaRPr>
          </a:p>
        </p:txBody>
      </p:sp>
      <p:pic>
        <p:nvPicPr>
          <p:cNvPr id="25" name="object 2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75414" y="7812672"/>
            <a:ext cx="980528" cy="1070020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2260" y="1160509"/>
            <a:ext cx="8130371" cy="818416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950700" y="3555948"/>
            <a:ext cx="4857115" cy="1025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6200"/>
              </a:lnSpc>
              <a:spcBef>
                <a:spcPts val="100"/>
              </a:spcBef>
            </a:pP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Joined</a:t>
            </a:r>
            <a:r>
              <a:rPr dirty="0" sz="1400" spc="-3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F1F4F4"/>
                </a:solidFill>
                <a:latin typeface="Times New Roman"/>
                <a:cs typeface="Times New Roman"/>
              </a:rPr>
              <a:t>customers</a:t>
            </a:r>
            <a:r>
              <a:rPr dirty="0" sz="1400" spc="-3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are</a:t>
            </a:r>
            <a:r>
              <a:rPr dirty="0" sz="1400" spc="-3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generally</a:t>
            </a:r>
            <a:r>
              <a:rPr dirty="0" sz="1400" spc="-3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younger</a:t>
            </a:r>
            <a:r>
              <a:rPr dirty="0" sz="1400" spc="-3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than</a:t>
            </a:r>
            <a:r>
              <a:rPr dirty="0" sz="1400" spc="-3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others;</a:t>
            </a:r>
            <a:r>
              <a:rPr dirty="0" sz="1400" spc="-3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the</a:t>
            </a:r>
            <a:r>
              <a:rPr dirty="0" sz="1400" spc="-3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stayed</a:t>
            </a:r>
            <a:r>
              <a:rPr dirty="0" sz="1400" spc="-3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 spc="-20">
                <a:solidFill>
                  <a:srgbClr val="F1F4F4"/>
                </a:solidFill>
                <a:latin typeface="Times New Roman"/>
                <a:cs typeface="Times New Roman"/>
              </a:rPr>
              <a:t>ones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have</a:t>
            </a:r>
            <a:r>
              <a:rPr dirty="0" sz="1400" spc="-3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a</a:t>
            </a:r>
            <a:r>
              <a:rPr dirty="0" sz="1400" spc="-3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longer</a:t>
            </a:r>
            <a:r>
              <a:rPr dirty="0" sz="1400" spc="-2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tenure;</a:t>
            </a:r>
            <a:r>
              <a:rPr dirty="0" sz="1400" spc="-3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But</a:t>
            </a:r>
            <a:r>
              <a:rPr dirty="0" sz="1400" spc="-3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the</a:t>
            </a:r>
            <a:r>
              <a:rPr dirty="0" sz="1400" spc="-3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distribution</a:t>
            </a:r>
            <a:r>
              <a:rPr dirty="0" sz="1400" spc="-2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of</a:t>
            </a:r>
            <a:r>
              <a:rPr dirty="0" sz="1400" spc="-2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average</a:t>
            </a:r>
            <a:r>
              <a:rPr dirty="0" sz="1400" spc="-3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monthly</a:t>
            </a:r>
            <a:r>
              <a:rPr dirty="0" sz="1400" spc="-2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 spc="-20">
                <a:solidFill>
                  <a:srgbClr val="F1F4F4"/>
                </a:solidFill>
                <a:latin typeface="Times New Roman"/>
                <a:cs typeface="Times New Roman"/>
              </a:rPr>
              <a:t>long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distance</a:t>
            </a:r>
            <a:r>
              <a:rPr dirty="0" sz="1400" spc="-4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charges</a:t>
            </a:r>
            <a:r>
              <a:rPr dirty="0" sz="1400" spc="-4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has</a:t>
            </a:r>
            <a:r>
              <a:rPr dirty="0" sz="1400" spc="-4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no</a:t>
            </a:r>
            <a:r>
              <a:rPr dirty="0" sz="1400" spc="-4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effect</a:t>
            </a:r>
            <a:r>
              <a:rPr dirty="0" sz="1400" spc="-4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on</a:t>
            </a:r>
            <a:r>
              <a:rPr dirty="0" sz="1400" spc="-4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F1F4F4"/>
                </a:solidFill>
                <a:latin typeface="Times New Roman"/>
                <a:cs typeface="Times New Roman"/>
              </a:rPr>
              <a:t>churn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9448800" y="5174800"/>
            <a:ext cx="7697470" cy="2208530"/>
            <a:chOff x="9448800" y="5174800"/>
            <a:chExt cx="7697470" cy="2208530"/>
          </a:xfrm>
        </p:grpSpPr>
        <p:sp>
          <p:nvSpPr>
            <p:cNvPr id="4" name="object 4" descr=""/>
            <p:cNvSpPr/>
            <p:nvPr/>
          </p:nvSpPr>
          <p:spPr>
            <a:xfrm>
              <a:off x="9448800" y="5497053"/>
              <a:ext cx="6331585" cy="1564005"/>
            </a:xfrm>
            <a:custGeom>
              <a:avLst/>
              <a:gdLst/>
              <a:ahLst/>
              <a:cxnLst/>
              <a:rect l="l" t="t" r="r" b="b"/>
              <a:pathLst>
                <a:path w="6331584" h="1564004">
                  <a:moveTo>
                    <a:pt x="6291873" y="1563792"/>
                  </a:moveTo>
                  <a:lnTo>
                    <a:pt x="39406" y="1563792"/>
                  </a:lnTo>
                  <a:lnTo>
                    <a:pt x="24067" y="1560696"/>
                  </a:lnTo>
                  <a:lnTo>
                    <a:pt x="11541" y="1552251"/>
                  </a:lnTo>
                  <a:lnTo>
                    <a:pt x="3096" y="1539725"/>
                  </a:lnTo>
                  <a:lnTo>
                    <a:pt x="0" y="1524385"/>
                  </a:lnTo>
                  <a:lnTo>
                    <a:pt x="0" y="39406"/>
                  </a:lnTo>
                  <a:lnTo>
                    <a:pt x="3096" y="24067"/>
                  </a:lnTo>
                  <a:lnTo>
                    <a:pt x="11541" y="11541"/>
                  </a:lnTo>
                  <a:lnTo>
                    <a:pt x="24067" y="3096"/>
                  </a:lnTo>
                  <a:lnTo>
                    <a:pt x="39406" y="0"/>
                  </a:lnTo>
                  <a:lnTo>
                    <a:pt x="6291873" y="0"/>
                  </a:lnTo>
                  <a:lnTo>
                    <a:pt x="6328281" y="24325"/>
                  </a:lnTo>
                  <a:lnTo>
                    <a:pt x="6331281" y="39406"/>
                  </a:lnTo>
                  <a:lnTo>
                    <a:pt x="6331281" y="1524385"/>
                  </a:lnTo>
                  <a:lnTo>
                    <a:pt x="6328184" y="1539725"/>
                  </a:lnTo>
                  <a:lnTo>
                    <a:pt x="6319739" y="1552251"/>
                  </a:lnTo>
                  <a:lnTo>
                    <a:pt x="6307213" y="1560696"/>
                  </a:lnTo>
                  <a:lnTo>
                    <a:pt x="6291873" y="1563792"/>
                  </a:lnTo>
                  <a:close/>
                </a:path>
              </a:pathLst>
            </a:custGeom>
            <a:solidFill>
              <a:srgbClr val="13121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4683885" y="5255762"/>
              <a:ext cx="2381250" cy="2046605"/>
            </a:xfrm>
            <a:custGeom>
              <a:avLst/>
              <a:gdLst/>
              <a:ahLst/>
              <a:cxnLst/>
              <a:rect l="l" t="t" r="r" b="b"/>
              <a:pathLst>
                <a:path w="2381250" h="2046604">
                  <a:moveTo>
                    <a:pt x="1785925" y="2046373"/>
                  </a:moveTo>
                  <a:lnTo>
                    <a:pt x="595308" y="2046373"/>
                  </a:lnTo>
                  <a:lnTo>
                    <a:pt x="0" y="1023186"/>
                  </a:lnTo>
                  <a:lnTo>
                    <a:pt x="595308" y="0"/>
                  </a:lnTo>
                  <a:lnTo>
                    <a:pt x="1785925" y="0"/>
                  </a:lnTo>
                  <a:lnTo>
                    <a:pt x="2381234" y="1023186"/>
                  </a:lnTo>
                  <a:lnTo>
                    <a:pt x="1785925" y="20463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4683885" y="5255762"/>
              <a:ext cx="2381250" cy="2046605"/>
            </a:xfrm>
            <a:custGeom>
              <a:avLst/>
              <a:gdLst/>
              <a:ahLst/>
              <a:cxnLst/>
              <a:rect l="l" t="t" r="r" b="b"/>
              <a:pathLst>
                <a:path w="2381250" h="2046604">
                  <a:moveTo>
                    <a:pt x="2381234" y="1023186"/>
                  </a:moveTo>
                  <a:lnTo>
                    <a:pt x="1785925" y="2046373"/>
                  </a:lnTo>
                  <a:lnTo>
                    <a:pt x="595308" y="2046373"/>
                  </a:lnTo>
                  <a:lnTo>
                    <a:pt x="0" y="1023186"/>
                  </a:lnTo>
                  <a:lnTo>
                    <a:pt x="595308" y="0"/>
                  </a:lnTo>
                  <a:lnTo>
                    <a:pt x="1785925" y="0"/>
                  </a:lnTo>
                  <a:lnTo>
                    <a:pt x="2381234" y="1023186"/>
                  </a:lnTo>
                  <a:close/>
                </a:path>
              </a:pathLst>
            </a:custGeom>
            <a:ln w="1619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9562978" y="5460948"/>
            <a:ext cx="5102225" cy="1025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6200"/>
              </a:lnSpc>
              <a:spcBef>
                <a:spcPts val="100"/>
              </a:spcBef>
            </a:pP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All</a:t>
            </a:r>
            <a:r>
              <a:rPr dirty="0" sz="1400" spc="-3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types</a:t>
            </a:r>
            <a:r>
              <a:rPr dirty="0" sz="1400" spc="-3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of</a:t>
            </a:r>
            <a:r>
              <a:rPr dirty="0" sz="1400" spc="-3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F1F4F4"/>
                </a:solidFill>
                <a:latin typeface="Times New Roman"/>
                <a:cs typeface="Times New Roman"/>
              </a:rPr>
              <a:t>customers</a:t>
            </a:r>
            <a:r>
              <a:rPr dirty="0" sz="1400" spc="-3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have</a:t>
            </a:r>
            <a:r>
              <a:rPr dirty="0" sz="1400" spc="-3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same</a:t>
            </a:r>
            <a:r>
              <a:rPr dirty="0" sz="1400" spc="-3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data</a:t>
            </a:r>
            <a:r>
              <a:rPr dirty="0" sz="1400" spc="-3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usage;</a:t>
            </a:r>
            <a:r>
              <a:rPr dirty="0" sz="1400" spc="-3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joined</a:t>
            </a:r>
            <a:r>
              <a:rPr dirty="0" sz="1400" spc="-3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F1F4F4"/>
                </a:solidFill>
                <a:latin typeface="Times New Roman"/>
                <a:cs typeface="Times New Roman"/>
              </a:rPr>
              <a:t>customers</a:t>
            </a:r>
            <a:r>
              <a:rPr dirty="0" sz="1400" spc="-3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 spc="-20">
                <a:solidFill>
                  <a:srgbClr val="F1F4F4"/>
                </a:solidFill>
                <a:latin typeface="Times New Roman"/>
                <a:cs typeface="Times New Roman"/>
              </a:rPr>
              <a:t>have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lower</a:t>
            </a:r>
            <a:r>
              <a:rPr dirty="0" sz="1400" spc="-3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monthly</a:t>
            </a:r>
            <a:r>
              <a:rPr dirty="0" sz="1400" spc="-3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charges;</a:t>
            </a:r>
            <a:r>
              <a:rPr dirty="0" sz="1400" spc="-3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and</a:t>
            </a:r>
            <a:r>
              <a:rPr dirty="0" sz="1400" spc="-3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for</a:t>
            </a:r>
            <a:r>
              <a:rPr dirty="0" sz="1400" spc="-3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the</a:t>
            </a:r>
            <a:r>
              <a:rPr dirty="0" sz="1400" spc="-3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churned</a:t>
            </a:r>
            <a:r>
              <a:rPr dirty="0" sz="1400" spc="-3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customers,</a:t>
            </a:r>
            <a:r>
              <a:rPr dirty="0" sz="1400" spc="-3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the</a:t>
            </a:r>
            <a:r>
              <a:rPr dirty="0" sz="1400" spc="-3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overall</a:t>
            </a:r>
            <a:r>
              <a:rPr dirty="0" sz="1400" spc="-4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F1F4F4"/>
                </a:solidFill>
                <a:latin typeface="Times New Roman"/>
                <a:cs typeface="Times New Roman"/>
              </a:rPr>
              <a:t>total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charges</a:t>
            </a:r>
            <a:r>
              <a:rPr dirty="0" sz="1400" spc="-4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are</a:t>
            </a:r>
            <a:r>
              <a:rPr dirty="0" sz="1400" spc="-4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less</a:t>
            </a:r>
            <a:r>
              <a:rPr dirty="0" sz="1400" spc="-4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but</a:t>
            </a:r>
            <a:r>
              <a:rPr dirty="0" sz="1400" spc="-4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some</a:t>
            </a:r>
            <a:r>
              <a:rPr dirty="0" sz="1400" spc="-4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of</a:t>
            </a:r>
            <a:r>
              <a:rPr dirty="0" sz="1400" spc="-3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them</a:t>
            </a:r>
            <a:r>
              <a:rPr dirty="0" sz="1400" spc="-4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have</a:t>
            </a:r>
            <a:r>
              <a:rPr dirty="0" sz="1400" spc="-4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unusual</a:t>
            </a:r>
            <a:r>
              <a:rPr dirty="0" sz="1400" spc="-4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high</a:t>
            </a:r>
            <a:r>
              <a:rPr dirty="0" sz="1400" spc="-3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F1F4F4"/>
                </a:solidFill>
                <a:latin typeface="Times New Roman"/>
                <a:cs typeface="Times New Roman"/>
              </a:rPr>
              <a:t>charges.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68600" y="1560721"/>
            <a:ext cx="893039" cy="1072427"/>
          </a:xfrm>
          <a:prstGeom prst="rect">
            <a:avLst/>
          </a:prstGeom>
        </p:spPr>
      </p:pic>
      <p:grpSp>
        <p:nvGrpSpPr>
          <p:cNvPr id="9" name="object 9" descr=""/>
          <p:cNvGrpSpPr/>
          <p:nvPr/>
        </p:nvGrpSpPr>
        <p:grpSpPr>
          <a:xfrm>
            <a:off x="9494715" y="3696127"/>
            <a:ext cx="7570470" cy="5776595"/>
            <a:chOff x="9494715" y="3696127"/>
            <a:chExt cx="7570470" cy="5776595"/>
          </a:xfrm>
        </p:grpSpPr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16200" y="5701525"/>
              <a:ext cx="1023764" cy="104079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75414" y="3696127"/>
              <a:ext cx="980528" cy="1070020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10733839" y="7586399"/>
              <a:ext cx="6331585" cy="1564005"/>
            </a:xfrm>
            <a:custGeom>
              <a:avLst/>
              <a:gdLst/>
              <a:ahLst/>
              <a:cxnLst/>
              <a:rect l="l" t="t" r="r" b="b"/>
              <a:pathLst>
                <a:path w="6331584" h="1564004">
                  <a:moveTo>
                    <a:pt x="6291873" y="1563793"/>
                  </a:moveTo>
                  <a:lnTo>
                    <a:pt x="39406" y="1563793"/>
                  </a:lnTo>
                  <a:lnTo>
                    <a:pt x="24067" y="1560696"/>
                  </a:lnTo>
                  <a:lnTo>
                    <a:pt x="11541" y="1552251"/>
                  </a:lnTo>
                  <a:lnTo>
                    <a:pt x="3096" y="1539724"/>
                  </a:lnTo>
                  <a:lnTo>
                    <a:pt x="0" y="1524385"/>
                  </a:lnTo>
                  <a:lnTo>
                    <a:pt x="0" y="39406"/>
                  </a:lnTo>
                  <a:lnTo>
                    <a:pt x="3096" y="24067"/>
                  </a:lnTo>
                  <a:lnTo>
                    <a:pt x="11541" y="11541"/>
                  </a:lnTo>
                  <a:lnTo>
                    <a:pt x="24067" y="3096"/>
                  </a:lnTo>
                  <a:lnTo>
                    <a:pt x="39406" y="0"/>
                  </a:lnTo>
                  <a:lnTo>
                    <a:pt x="6291873" y="0"/>
                  </a:lnTo>
                  <a:lnTo>
                    <a:pt x="6328281" y="24325"/>
                  </a:lnTo>
                  <a:lnTo>
                    <a:pt x="6331280" y="39406"/>
                  </a:lnTo>
                  <a:lnTo>
                    <a:pt x="6331280" y="1524385"/>
                  </a:lnTo>
                  <a:lnTo>
                    <a:pt x="6328184" y="1539724"/>
                  </a:lnTo>
                  <a:lnTo>
                    <a:pt x="6319739" y="1552251"/>
                  </a:lnTo>
                  <a:lnTo>
                    <a:pt x="6307213" y="1560696"/>
                  </a:lnTo>
                  <a:lnTo>
                    <a:pt x="6291873" y="1563793"/>
                  </a:lnTo>
                  <a:close/>
                </a:path>
              </a:pathLst>
            </a:custGeom>
            <a:solidFill>
              <a:srgbClr val="13121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9575678" y="7345107"/>
              <a:ext cx="2381250" cy="2046605"/>
            </a:xfrm>
            <a:custGeom>
              <a:avLst/>
              <a:gdLst/>
              <a:ahLst/>
              <a:cxnLst/>
              <a:rect l="l" t="t" r="r" b="b"/>
              <a:pathLst>
                <a:path w="2381250" h="2046604">
                  <a:moveTo>
                    <a:pt x="1785925" y="2046374"/>
                  </a:moveTo>
                  <a:lnTo>
                    <a:pt x="595308" y="2046374"/>
                  </a:lnTo>
                  <a:lnTo>
                    <a:pt x="0" y="1023187"/>
                  </a:lnTo>
                  <a:lnTo>
                    <a:pt x="595308" y="0"/>
                  </a:lnTo>
                  <a:lnTo>
                    <a:pt x="1785925" y="0"/>
                  </a:lnTo>
                  <a:lnTo>
                    <a:pt x="2381235" y="1023187"/>
                  </a:lnTo>
                  <a:lnTo>
                    <a:pt x="1785925" y="20463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9575678" y="7345107"/>
              <a:ext cx="2381250" cy="2046605"/>
            </a:xfrm>
            <a:custGeom>
              <a:avLst/>
              <a:gdLst/>
              <a:ahLst/>
              <a:cxnLst/>
              <a:rect l="l" t="t" r="r" b="b"/>
              <a:pathLst>
                <a:path w="2381250" h="2046604">
                  <a:moveTo>
                    <a:pt x="2381235" y="1023187"/>
                  </a:moveTo>
                  <a:lnTo>
                    <a:pt x="1785925" y="2046374"/>
                  </a:lnTo>
                  <a:lnTo>
                    <a:pt x="595308" y="2046374"/>
                  </a:lnTo>
                  <a:lnTo>
                    <a:pt x="0" y="1023187"/>
                  </a:lnTo>
                  <a:lnTo>
                    <a:pt x="595308" y="0"/>
                  </a:lnTo>
                  <a:lnTo>
                    <a:pt x="1785925" y="0"/>
                  </a:lnTo>
                  <a:lnTo>
                    <a:pt x="2381235" y="1023187"/>
                  </a:lnTo>
                  <a:close/>
                </a:path>
              </a:pathLst>
            </a:custGeom>
            <a:ln w="1619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12103100" y="7523476"/>
            <a:ext cx="4728845" cy="1025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6200"/>
              </a:lnSpc>
              <a:spcBef>
                <a:spcPts val="100"/>
              </a:spcBef>
            </a:pP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All</a:t>
            </a:r>
            <a:r>
              <a:rPr dirty="0" sz="1400" spc="-4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F1F4F4"/>
                </a:solidFill>
                <a:latin typeface="Times New Roman"/>
                <a:cs typeface="Times New Roman"/>
              </a:rPr>
              <a:t>customers</a:t>
            </a:r>
            <a:r>
              <a:rPr dirty="0" sz="1400" spc="-3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tend</a:t>
            </a:r>
            <a:r>
              <a:rPr dirty="0" sz="1400" spc="-2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to</a:t>
            </a:r>
            <a:r>
              <a:rPr dirty="0" sz="1400" spc="-2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have</a:t>
            </a:r>
            <a:r>
              <a:rPr dirty="0" sz="1400" spc="-3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unusual</a:t>
            </a:r>
            <a:r>
              <a:rPr dirty="0" sz="1400" spc="-2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F1F4F4"/>
                </a:solidFill>
                <a:latin typeface="Times New Roman"/>
                <a:cs typeface="Times New Roman"/>
              </a:rPr>
              <a:t>observations</a:t>
            </a:r>
            <a:r>
              <a:rPr dirty="0" sz="1400" spc="-3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for</a:t>
            </a:r>
            <a:r>
              <a:rPr dirty="0" sz="1400" spc="-2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extra</a:t>
            </a:r>
            <a:r>
              <a:rPr dirty="0" sz="1400" spc="-2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 spc="-20">
                <a:solidFill>
                  <a:srgbClr val="F1F4F4"/>
                </a:solidFill>
                <a:latin typeface="Times New Roman"/>
                <a:cs typeface="Times New Roman"/>
              </a:rPr>
              <a:t>data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charges;</a:t>
            </a:r>
            <a:r>
              <a:rPr dirty="0" sz="1400" spc="-4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many</a:t>
            </a:r>
            <a:r>
              <a:rPr dirty="0" sz="1400" spc="-3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of</a:t>
            </a:r>
            <a:r>
              <a:rPr dirty="0" sz="1400" spc="-3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the</a:t>
            </a:r>
            <a:r>
              <a:rPr dirty="0" sz="1400" spc="-3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churned</a:t>
            </a:r>
            <a:r>
              <a:rPr dirty="0" sz="1400" spc="-3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F1F4F4"/>
                </a:solidFill>
                <a:latin typeface="Times New Roman"/>
                <a:cs typeface="Times New Roman"/>
              </a:rPr>
              <a:t>customers</a:t>
            </a:r>
            <a:r>
              <a:rPr dirty="0" sz="1400" spc="-3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have</a:t>
            </a:r>
            <a:r>
              <a:rPr dirty="0" sz="1400" spc="-3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unusually</a:t>
            </a:r>
            <a:r>
              <a:rPr dirty="0" sz="1400" spc="-3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high</a:t>
            </a:r>
            <a:r>
              <a:rPr dirty="0" sz="1400" spc="-3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 spc="-20">
                <a:solidFill>
                  <a:srgbClr val="F1F4F4"/>
                </a:solidFill>
                <a:latin typeface="Times New Roman"/>
                <a:cs typeface="Times New Roman"/>
              </a:rPr>
              <a:t>long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distance</a:t>
            </a:r>
            <a:r>
              <a:rPr dirty="0" sz="1400" spc="-5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charges;</a:t>
            </a:r>
            <a:r>
              <a:rPr dirty="0" sz="1400" spc="-5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and</a:t>
            </a:r>
            <a:r>
              <a:rPr dirty="0" sz="1400" spc="-4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stayed</a:t>
            </a:r>
            <a:r>
              <a:rPr dirty="0" sz="1400" spc="-4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F1F4F4"/>
                </a:solidFill>
                <a:latin typeface="Times New Roman"/>
                <a:cs typeface="Times New Roman"/>
              </a:rPr>
              <a:t>customers</a:t>
            </a:r>
            <a:r>
              <a:rPr dirty="0" sz="1400" spc="-5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generate</a:t>
            </a:r>
            <a:r>
              <a:rPr dirty="0" sz="1400" spc="-4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>
                <a:solidFill>
                  <a:srgbClr val="F1F4F4"/>
                </a:solidFill>
                <a:latin typeface="Times New Roman"/>
                <a:cs typeface="Times New Roman"/>
              </a:rPr>
              <a:t>higher</a:t>
            </a:r>
            <a:r>
              <a:rPr dirty="0" sz="1400" spc="-4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F1F4F4"/>
                </a:solidFill>
                <a:latin typeface="Times New Roman"/>
                <a:cs typeface="Times New Roman"/>
              </a:rPr>
              <a:t>revenue.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75414" y="7812672"/>
            <a:ext cx="980528" cy="1070020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8429" y="1161431"/>
            <a:ext cx="8324763" cy="8162033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11713496" y="1590414"/>
            <a:ext cx="292671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440815">
              <a:lnSpc>
                <a:spcPct val="150000"/>
              </a:lnSpc>
              <a:spcBef>
                <a:spcPts val="100"/>
              </a:spcBef>
            </a:pPr>
            <a:r>
              <a:rPr dirty="0" sz="1800">
                <a:solidFill>
                  <a:srgbClr val="F1F4F4"/>
                </a:solidFill>
                <a:latin typeface="Times New Roman"/>
                <a:cs typeface="Times New Roman"/>
              </a:rPr>
              <a:t>BOX</a:t>
            </a:r>
            <a:r>
              <a:rPr dirty="0" sz="1800" spc="-3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1F4F4"/>
                </a:solidFill>
                <a:latin typeface="Times New Roman"/>
                <a:cs typeface="Times New Roman"/>
              </a:rPr>
              <a:t>PLOT</a:t>
            </a:r>
            <a:r>
              <a:rPr dirty="0" sz="1800" spc="-1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800" spc="-25">
                <a:solidFill>
                  <a:srgbClr val="F1F4F4"/>
                </a:solidFill>
                <a:latin typeface="Times New Roman"/>
                <a:cs typeface="Times New Roman"/>
              </a:rPr>
              <a:t>OF </a:t>
            </a:r>
            <a:r>
              <a:rPr dirty="0" sz="1800">
                <a:solidFill>
                  <a:srgbClr val="F1F4F4"/>
                </a:solidFill>
                <a:latin typeface="Times New Roman"/>
                <a:cs typeface="Times New Roman"/>
              </a:rPr>
              <a:t>CUSTOMER</a:t>
            </a:r>
            <a:r>
              <a:rPr dirty="0" sz="1800" spc="-4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1F4F4"/>
                </a:solidFill>
                <a:latin typeface="Times New Roman"/>
                <a:cs typeface="Times New Roman"/>
              </a:rPr>
              <a:t>DISTRIBUTION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950700" y="3570680"/>
            <a:ext cx="4805045" cy="1025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dirty="0" sz="1500">
                <a:solidFill>
                  <a:srgbClr val="F1F4F4"/>
                </a:solidFill>
                <a:latin typeface="Times New Roman"/>
                <a:cs typeface="Times New Roman"/>
              </a:rPr>
              <a:t>Gender</a:t>
            </a:r>
            <a:r>
              <a:rPr dirty="0" sz="1500" spc="-1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1F4F4"/>
                </a:solidFill>
                <a:latin typeface="Times New Roman"/>
                <a:cs typeface="Times New Roman"/>
              </a:rPr>
              <a:t>distribution</a:t>
            </a:r>
            <a:r>
              <a:rPr dirty="0" sz="1500" spc="-1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1F4F4"/>
                </a:solidFill>
                <a:latin typeface="Times New Roman"/>
                <a:cs typeface="Times New Roman"/>
              </a:rPr>
              <a:t>for</a:t>
            </a:r>
            <a:r>
              <a:rPr dirty="0" sz="1500" spc="-1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1F4F4"/>
                </a:solidFill>
                <a:latin typeface="Times New Roman"/>
                <a:cs typeface="Times New Roman"/>
              </a:rPr>
              <a:t>all</a:t>
            </a:r>
            <a:r>
              <a:rPr dirty="0" sz="1500" spc="-1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1F4F4"/>
                </a:solidFill>
                <a:latin typeface="Times New Roman"/>
                <a:cs typeface="Times New Roman"/>
              </a:rPr>
              <a:t>are</a:t>
            </a:r>
            <a:r>
              <a:rPr dirty="0" sz="1500" spc="-1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1F4F4"/>
                </a:solidFill>
                <a:latin typeface="Times New Roman"/>
                <a:cs typeface="Times New Roman"/>
              </a:rPr>
              <a:t>almost</a:t>
            </a:r>
            <a:r>
              <a:rPr dirty="0" sz="1500" spc="-1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1F4F4"/>
                </a:solidFill>
                <a:latin typeface="Times New Roman"/>
                <a:cs typeface="Times New Roman"/>
              </a:rPr>
              <a:t>same;</a:t>
            </a:r>
            <a:r>
              <a:rPr dirty="0" sz="1500" spc="-1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1F4F4"/>
                </a:solidFill>
                <a:latin typeface="Times New Roman"/>
                <a:cs typeface="Times New Roman"/>
              </a:rPr>
              <a:t>married</a:t>
            </a:r>
            <a:r>
              <a:rPr dirty="0" sz="1500" spc="-10">
                <a:solidFill>
                  <a:srgbClr val="F1F4F4"/>
                </a:solidFill>
                <a:latin typeface="Times New Roman"/>
                <a:cs typeface="Times New Roman"/>
              </a:rPr>
              <a:t> customers </a:t>
            </a:r>
            <a:r>
              <a:rPr dirty="0" sz="1500">
                <a:solidFill>
                  <a:srgbClr val="F1F4F4"/>
                </a:solidFill>
                <a:latin typeface="Times New Roman"/>
                <a:cs typeface="Times New Roman"/>
              </a:rPr>
              <a:t>are</a:t>
            </a:r>
            <a:r>
              <a:rPr dirty="0" sz="1500" spc="-3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1F4F4"/>
                </a:solidFill>
                <a:latin typeface="Times New Roman"/>
                <a:cs typeface="Times New Roman"/>
              </a:rPr>
              <a:t>more</a:t>
            </a:r>
            <a:r>
              <a:rPr dirty="0" sz="1500" spc="-2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1F4F4"/>
                </a:solidFill>
                <a:latin typeface="Times New Roman"/>
                <a:cs typeface="Times New Roman"/>
              </a:rPr>
              <a:t>likely</a:t>
            </a:r>
            <a:r>
              <a:rPr dirty="0" sz="1500" spc="-1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1F4F4"/>
                </a:solidFill>
                <a:latin typeface="Times New Roman"/>
                <a:cs typeface="Times New Roman"/>
              </a:rPr>
              <a:t>to</a:t>
            </a:r>
            <a:r>
              <a:rPr dirty="0" sz="1500" spc="-1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1F4F4"/>
                </a:solidFill>
                <a:latin typeface="Times New Roman"/>
                <a:cs typeface="Times New Roman"/>
              </a:rPr>
              <a:t>stay;</a:t>
            </a:r>
            <a:r>
              <a:rPr dirty="0" sz="1500" spc="-1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1F4F4"/>
                </a:solidFill>
                <a:latin typeface="Times New Roman"/>
                <a:cs typeface="Times New Roman"/>
              </a:rPr>
              <a:t>and</a:t>
            </a:r>
            <a:r>
              <a:rPr dirty="0" sz="1500" spc="-1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1F4F4"/>
                </a:solidFill>
                <a:latin typeface="Times New Roman"/>
                <a:cs typeface="Times New Roman"/>
              </a:rPr>
              <a:t>certain</a:t>
            </a:r>
            <a:r>
              <a:rPr dirty="0" sz="1500" spc="-1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1F4F4"/>
                </a:solidFill>
                <a:latin typeface="Times New Roman"/>
                <a:cs typeface="Times New Roman"/>
              </a:rPr>
              <a:t>offers</a:t>
            </a:r>
            <a:r>
              <a:rPr dirty="0" sz="1500" spc="-1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1F4F4"/>
                </a:solidFill>
                <a:latin typeface="Times New Roman"/>
                <a:cs typeface="Times New Roman"/>
              </a:rPr>
              <a:t>might</a:t>
            </a:r>
            <a:r>
              <a:rPr dirty="0" sz="1500" spc="-2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1F4F4"/>
                </a:solidFill>
                <a:latin typeface="Times New Roman"/>
                <a:cs typeface="Times New Roman"/>
              </a:rPr>
              <a:t>be</a:t>
            </a:r>
            <a:r>
              <a:rPr dirty="0" sz="1500" spc="-1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00" spc="-20">
                <a:solidFill>
                  <a:srgbClr val="F1F4F4"/>
                </a:solidFill>
                <a:latin typeface="Times New Roman"/>
                <a:cs typeface="Times New Roman"/>
              </a:rPr>
              <a:t>more </a:t>
            </a:r>
            <a:r>
              <a:rPr dirty="0" sz="1500">
                <a:solidFill>
                  <a:srgbClr val="F1F4F4"/>
                </a:solidFill>
                <a:latin typeface="Times New Roman"/>
                <a:cs typeface="Times New Roman"/>
              </a:rPr>
              <a:t>associated</a:t>
            </a:r>
            <a:r>
              <a:rPr dirty="0" sz="1500" spc="-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1F4F4"/>
                </a:solidFill>
                <a:latin typeface="Times New Roman"/>
                <a:cs typeface="Times New Roman"/>
              </a:rPr>
              <a:t>with churned</a:t>
            </a:r>
            <a:r>
              <a:rPr dirty="0" sz="1500" spc="-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1F4F4"/>
                </a:solidFill>
                <a:latin typeface="Times New Roman"/>
                <a:cs typeface="Times New Roman"/>
              </a:rPr>
              <a:t>or joined</a:t>
            </a:r>
            <a:r>
              <a:rPr dirty="0" sz="1500" spc="-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00" spc="-10">
                <a:solidFill>
                  <a:srgbClr val="F1F4F4"/>
                </a:solidFill>
                <a:latin typeface="Times New Roman"/>
                <a:cs typeface="Times New Roman"/>
              </a:rPr>
              <a:t>customers.</a:t>
            </a:r>
            <a:endParaRPr sz="1500">
              <a:latin typeface="Times New Roman"/>
              <a:cs typeface="Times New Roman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9448800" y="5174800"/>
            <a:ext cx="7697470" cy="2208530"/>
            <a:chOff x="9448800" y="5174800"/>
            <a:chExt cx="7697470" cy="2208530"/>
          </a:xfrm>
        </p:grpSpPr>
        <p:sp>
          <p:nvSpPr>
            <p:cNvPr id="4" name="object 4" descr=""/>
            <p:cNvSpPr/>
            <p:nvPr/>
          </p:nvSpPr>
          <p:spPr>
            <a:xfrm>
              <a:off x="9448800" y="5497053"/>
              <a:ext cx="6331585" cy="1564005"/>
            </a:xfrm>
            <a:custGeom>
              <a:avLst/>
              <a:gdLst/>
              <a:ahLst/>
              <a:cxnLst/>
              <a:rect l="l" t="t" r="r" b="b"/>
              <a:pathLst>
                <a:path w="6331584" h="1564004">
                  <a:moveTo>
                    <a:pt x="6291873" y="1563792"/>
                  </a:moveTo>
                  <a:lnTo>
                    <a:pt x="39406" y="1563792"/>
                  </a:lnTo>
                  <a:lnTo>
                    <a:pt x="24067" y="1560696"/>
                  </a:lnTo>
                  <a:lnTo>
                    <a:pt x="11541" y="1552251"/>
                  </a:lnTo>
                  <a:lnTo>
                    <a:pt x="3096" y="1539725"/>
                  </a:lnTo>
                  <a:lnTo>
                    <a:pt x="0" y="1524385"/>
                  </a:lnTo>
                  <a:lnTo>
                    <a:pt x="0" y="39406"/>
                  </a:lnTo>
                  <a:lnTo>
                    <a:pt x="3096" y="24067"/>
                  </a:lnTo>
                  <a:lnTo>
                    <a:pt x="11541" y="11541"/>
                  </a:lnTo>
                  <a:lnTo>
                    <a:pt x="24067" y="3096"/>
                  </a:lnTo>
                  <a:lnTo>
                    <a:pt x="39406" y="0"/>
                  </a:lnTo>
                  <a:lnTo>
                    <a:pt x="6291873" y="0"/>
                  </a:lnTo>
                  <a:lnTo>
                    <a:pt x="6328281" y="24325"/>
                  </a:lnTo>
                  <a:lnTo>
                    <a:pt x="6331281" y="39406"/>
                  </a:lnTo>
                  <a:lnTo>
                    <a:pt x="6331281" y="1524385"/>
                  </a:lnTo>
                  <a:lnTo>
                    <a:pt x="6328184" y="1539725"/>
                  </a:lnTo>
                  <a:lnTo>
                    <a:pt x="6319739" y="1552251"/>
                  </a:lnTo>
                  <a:lnTo>
                    <a:pt x="6307213" y="1560696"/>
                  </a:lnTo>
                  <a:lnTo>
                    <a:pt x="6291873" y="1563792"/>
                  </a:lnTo>
                  <a:close/>
                </a:path>
              </a:pathLst>
            </a:custGeom>
            <a:solidFill>
              <a:srgbClr val="13121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4683885" y="5255762"/>
              <a:ext cx="2381250" cy="2046605"/>
            </a:xfrm>
            <a:custGeom>
              <a:avLst/>
              <a:gdLst/>
              <a:ahLst/>
              <a:cxnLst/>
              <a:rect l="l" t="t" r="r" b="b"/>
              <a:pathLst>
                <a:path w="2381250" h="2046604">
                  <a:moveTo>
                    <a:pt x="1785925" y="2046373"/>
                  </a:moveTo>
                  <a:lnTo>
                    <a:pt x="595308" y="2046373"/>
                  </a:lnTo>
                  <a:lnTo>
                    <a:pt x="0" y="1023186"/>
                  </a:lnTo>
                  <a:lnTo>
                    <a:pt x="595308" y="0"/>
                  </a:lnTo>
                  <a:lnTo>
                    <a:pt x="1785925" y="0"/>
                  </a:lnTo>
                  <a:lnTo>
                    <a:pt x="2381234" y="1023186"/>
                  </a:lnTo>
                  <a:lnTo>
                    <a:pt x="1785925" y="20463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4683885" y="5255762"/>
              <a:ext cx="2381250" cy="2046605"/>
            </a:xfrm>
            <a:custGeom>
              <a:avLst/>
              <a:gdLst/>
              <a:ahLst/>
              <a:cxnLst/>
              <a:rect l="l" t="t" r="r" b="b"/>
              <a:pathLst>
                <a:path w="2381250" h="2046604">
                  <a:moveTo>
                    <a:pt x="2381234" y="1023186"/>
                  </a:moveTo>
                  <a:lnTo>
                    <a:pt x="1785925" y="2046373"/>
                  </a:lnTo>
                  <a:lnTo>
                    <a:pt x="595308" y="2046373"/>
                  </a:lnTo>
                  <a:lnTo>
                    <a:pt x="0" y="1023186"/>
                  </a:lnTo>
                  <a:lnTo>
                    <a:pt x="595308" y="0"/>
                  </a:lnTo>
                  <a:lnTo>
                    <a:pt x="1785925" y="0"/>
                  </a:lnTo>
                  <a:lnTo>
                    <a:pt x="2381234" y="1023186"/>
                  </a:lnTo>
                  <a:close/>
                </a:path>
              </a:pathLst>
            </a:custGeom>
            <a:ln w="1619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9720351" y="5725518"/>
            <a:ext cx="4565015" cy="6921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1100"/>
              </a:lnSpc>
              <a:spcBef>
                <a:spcPts val="90"/>
              </a:spcBef>
            </a:pP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All</a:t>
            </a:r>
            <a:r>
              <a:rPr dirty="0" sz="1550" spc="5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types</a:t>
            </a:r>
            <a:r>
              <a:rPr dirty="0" sz="1550" spc="5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of</a:t>
            </a:r>
            <a:r>
              <a:rPr dirty="0" sz="1550" spc="5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customers</a:t>
            </a:r>
            <a:r>
              <a:rPr dirty="0" sz="1550" spc="5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have</a:t>
            </a:r>
            <a:r>
              <a:rPr dirty="0" sz="1550" spc="5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same</a:t>
            </a:r>
            <a:r>
              <a:rPr dirty="0" sz="1550" spc="5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phone</a:t>
            </a:r>
            <a:r>
              <a:rPr dirty="0" sz="1550" spc="5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service</a:t>
            </a:r>
            <a:r>
              <a:rPr dirty="0" sz="1550" spc="5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&amp;</a:t>
            </a:r>
            <a:r>
              <a:rPr dirty="0" sz="1550" spc="5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 spc="-20">
                <a:solidFill>
                  <a:srgbClr val="F1F4F4"/>
                </a:solidFill>
                <a:latin typeface="Times New Roman"/>
                <a:cs typeface="Times New Roman"/>
              </a:rPr>
              <a:t>same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internet</a:t>
            </a:r>
            <a:r>
              <a:rPr dirty="0" sz="1550" spc="4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service;</a:t>
            </a:r>
            <a:r>
              <a:rPr dirty="0" sz="1550" spc="5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but</a:t>
            </a:r>
            <a:r>
              <a:rPr dirty="0" sz="1550" spc="4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a</a:t>
            </a:r>
            <a:r>
              <a:rPr dirty="0" sz="1550" spc="5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single</a:t>
            </a:r>
            <a:r>
              <a:rPr dirty="0" sz="1550" spc="4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line</a:t>
            </a:r>
            <a:r>
              <a:rPr dirty="0" sz="1550" spc="5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have</a:t>
            </a:r>
            <a:r>
              <a:rPr dirty="0" sz="1550" spc="4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a</a:t>
            </a:r>
            <a:r>
              <a:rPr dirty="0" sz="1550" spc="5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higher</a:t>
            </a:r>
            <a:r>
              <a:rPr dirty="0" sz="1550" spc="5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join</a:t>
            </a:r>
            <a:r>
              <a:rPr dirty="0" sz="1550" spc="4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 spc="-10">
                <a:solidFill>
                  <a:srgbClr val="F1F4F4"/>
                </a:solidFill>
                <a:latin typeface="Times New Roman"/>
                <a:cs typeface="Times New Roman"/>
              </a:rPr>
              <a:t>rate.</a:t>
            </a:r>
            <a:endParaRPr sz="1550">
              <a:latin typeface="Times New Roman"/>
              <a:cs typeface="Times New Roman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68600" y="1560721"/>
            <a:ext cx="893039" cy="1072427"/>
          </a:xfrm>
          <a:prstGeom prst="rect">
            <a:avLst/>
          </a:prstGeom>
        </p:spPr>
      </p:pic>
      <p:grpSp>
        <p:nvGrpSpPr>
          <p:cNvPr id="9" name="object 9" descr=""/>
          <p:cNvGrpSpPr/>
          <p:nvPr/>
        </p:nvGrpSpPr>
        <p:grpSpPr>
          <a:xfrm>
            <a:off x="9494715" y="3696127"/>
            <a:ext cx="7570470" cy="5776595"/>
            <a:chOff x="9494715" y="3696127"/>
            <a:chExt cx="7570470" cy="5776595"/>
          </a:xfrm>
        </p:grpSpPr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16200" y="5701525"/>
              <a:ext cx="1023764" cy="104079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75414" y="3696127"/>
              <a:ext cx="980528" cy="1070020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10733839" y="7586399"/>
              <a:ext cx="6331585" cy="1564005"/>
            </a:xfrm>
            <a:custGeom>
              <a:avLst/>
              <a:gdLst/>
              <a:ahLst/>
              <a:cxnLst/>
              <a:rect l="l" t="t" r="r" b="b"/>
              <a:pathLst>
                <a:path w="6331584" h="1564004">
                  <a:moveTo>
                    <a:pt x="6291873" y="1563793"/>
                  </a:moveTo>
                  <a:lnTo>
                    <a:pt x="39406" y="1563793"/>
                  </a:lnTo>
                  <a:lnTo>
                    <a:pt x="24067" y="1560696"/>
                  </a:lnTo>
                  <a:lnTo>
                    <a:pt x="11541" y="1552251"/>
                  </a:lnTo>
                  <a:lnTo>
                    <a:pt x="3096" y="1539724"/>
                  </a:lnTo>
                  <a:lnTo>
                    <a:pt x="0" y="1524385"/>
                  </a:lnTo>
                  <a:lnTo>
                    <a:pt x="0" y="39406"/>
                  </a:lnTo>
                  <a:lnTo>
                    <a:pt x="3096" y="24067"/>
                  </a:lnTo>
                  <a:lnTo>
                    <a:pt x="11541" y="11541"/>
                  </a:lnTo>
                  <a:lnTo>
                    <a:pt x="24067" y="3096"/>
                  </a:lnTo>
                  <a:lnTo>
                    <a:pt x="39406" y="0"/>
                  </a:lnTo>
                  <a:lnTo>
                    <a:pt x="6291873" y="0"/>
                  </a:lnTo>
                  <a:lnTo>
                    <a:pt x="6328281" y="24325"/>
                  </a:lnTo>
                  <a:lnTo>
                    <a:pt x="6331280" y="39406"/>
                  </a:lnTo>
                  <a:lnTo>
                    <a:pt x="6331280" y="1524385"/>
                  </a:lnTo>
                  <a:lnTo>
                    <a:pt x="6328184" y="1539724"/>
                  </a:lnTo>
                  <a:lnTo>
                    <a:pt x="6319739" y="1552251"/>
                  </a:lnTo>
                  <a:lnTo>
                    <a:pt x="6307213" y="1560696"/>
                  </a:lnTo>
                  <a:lnTo>
                    <a:pt x="6291873" y="1563793"/>
                  </a:lnTo>
                  <a:close/>
                </a:path>
              </a:pathLst>
            </a:custGeom>
            <a:solidFill>
              <a:srgbClr val="13121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9575678" y="7345107"/>
              <a:ext cx="2381250" cy="2046605"/>
            </a:xfrm>
            <a:custGeom>
              <a:avLst/>
              <a:gdLst/>
              <a:ahLst/>
              <a:cxnLst/>
              <a:rect l="l" t="t" r="r" b="b"/>
              <a:pathLst>
                <a:path w="2381250" h="2046604">
                  <a:moveTo>
                    <a:pt x="1785925" y="2046374"/>
                  </a:moveTo>
                  <a:lnTo>
                    <a:pt x="595308" y="2046374"/>
                  </a:lnTo>
                  <a:lnTo>
                    <a:pt x="0" y="1023187"/>
                  </a:lnTo>
                  <a:lnTo>
                    <a:pt x="595308" y="0"/>
                  </a:lnTo>
                  <a:lnTo>
                    <a:pt x="1785925" y="0"/>
                  </a:lnTo>
                  <a:lnTo>
                    <a:pt x="2381235" y="1023187"/>
                  </a:lnTo>
                  <a:lnTo>
                    <a:pt x="1785925" y="20463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9575678" y="7345107"/>
              <a:ext cx="2381250" cy="2046605"/>
            </a:xfrm>
            <a:custGeom>
              <a:avLst/>
              <a:gdLst/>
              <a:ahLst/>
              <a:cxnLst/>
              <a:rect l="l" t="t" r="r" b="b"/>
              <a:pathLst>
                <a:path w="2381250" h="2046604">
                  <a:moveTo>
                    <a:pt x="2381235" y="1023187"/>
                  </a:moveTo>
                  <a:lnTo>
                    <a:pt x="1785925" y="2046374"/>
                  </a:lnTo>
                  <a:lnTo>
                    <a:pt x="595308" y="2046374"/>
                  </a:lnTo>
                  <a:lnTo>
                    <a:pt x="0" y="1023187"/>
                  </a:lnTo>
                  <a:lnTo>
                    <a:pt x="595308" y="0"/>
                  </a:lnTo>
                  <a:lnTo>
                    <a:pt x="1785925" y="0"/>
                  </a:lnTo>
                  <a:lnTo>
                    <a:pt x="2381235" y="1023187"/>
                  </a:lnTo>
                  <a:close/>
                </a:path>
              </a:pathLst>
            </a:custGeom>
            <a:ln w="1619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12101587" y="7713688"/>
            <a:ext cx="4707255" cy="10255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1100"/>
              </a:lnSpc>
              <a:spcBef>
                <a:spcPts val="90"/>
              </a:spcBef>
            </a:pP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Certain</a:t>
            </a:r>
            <a:r>
              <a:rPr dirty="0" sz="1550" spc="5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statuses</a:t>
            </a:r>
            <a:r>
              <a:rPr dirty="0" sz="1550" spc="5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are</a:t>
            </a:r>
            <a:r>
              <a:rPr dirty="0" sz="1550" spc="5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more</a:t>
            </a:r>
            <a:r>
              <a:rPr dirty="0" sz="1550" spc="5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likely</a:t>
            </a:r>
            <a:r>
              <a:rPr dirty="0" sz="1550" spc="5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to</a:t>
            </a:r>
            <a:r>
              <a:rPr dirty="0" sz="1550" spc="5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churn</a:t>
            </a:r>
            <a:r>
              <a:rPr dirty="0" sz="1550" spc="5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or</a:t>
            </a:r>
            <a:r>
              <a:rPr dirty="0" sz="1550" spc="5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join;</a:t>
            </a:r>
            <a:r>
              <a:rPr dirty="0" sz="1550" spc="6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 spc="-25">
                <a:solidFill>
                  <a:srgbClr val="F1F4F4"/>
                </a:solidFill>
                <a:latin typeface="Times New Roman"/>
                <a:cs typeface="Times New Roman"/>
              </a:rPr>
              <a:t>but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customers</a:t>
            </a:r>
            <a:r>
              <a:rPr dirty="0" sz="1550" spc="6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not</a:t>
            </a:r>
            <a:r>
              <a:rPr dirty="0" sz="1550" spc="7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getting</a:t>
            </a:r>
            <a:r>
              <a:rPr dirty="0" sz="1550" spc="7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online</a:t>
            </a:r>
            <a:r>
              <a:rPr dirty="0" sz="1550" spc="7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security</a:t>
            </a:r>
            <a:r>
              <a:rPr dirty="0" sz="1550" spc="7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&amp;</a:t>
            </a:r>
            <a:r>
              <a:rPr dirty="0" sz="1550" spc="7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online</a:t>
            </a:r>
            <a:r>
              <a:rPr dirty="0" sz="1550" spc="7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backup</a:t>
            </a:r>
            <a:r>
              <a:rPr dirty="0" sz="1550" spc="7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 spc="-25">
                <a:solidFill>
                  <a:srgbClr val="F1F4F4"/>
                </a:solidFill>
                <a:latin typeface="Times New Roman"/>
                <a:cs typeface="Times New Roman"/>
              </a:rPr>
              <a:t>has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high</a:t>
            </a:r>
            <a:r>
              <a:rPr dirty="0" sz="1550" spc="6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>
                <a:solidFill>
                  <a:srgbClr val="F1F4F4"/>
                </a:solidFill>
                <a:latin typeface="Times New Roman"/>
                <a:cs typeface="Times New Roman"/>
              </a:rPr>
              <a:t>churn</a:t>
            </a:r>
            <a:r>
              <a:rPr dirty="0" sz="1550" spc="7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550" spc="-10">
                <a:solidFill>
                  <a:srgbClr val="F1F4F4"/>
                </a:solidFill>
                <a:latin typeface="Times New Roman"/>
                <a:cs typeface="Times New Roman"/>
              </a:rPr>
              <a:t>rate.</a:t>
            </a:r>
            <a:endParaRPr sz="1550">
              <a:latin typeface="Times New Roman"/>
              <a:cs typeface="Times New Roman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75414" y="7812672"/>
            <a:ext cx="980528" cy="1070020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4498" y="1151528"/>
            <a:ext cx="8233942" cy="8189879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10249910" y="1418769"/>
            <a:ext cx="429133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06500" marR="5080" indent="-1194435">
              <a:lnSpc>
                <a:spcPct val="150000"/>
              </a:lnSpc>
              <a:spcBef>
                <a:spcPts val="100"/>
              </a:spcBef>
            </a:pPr>
            <a:r>
              <a:rPr dirty="0" sz="1800">
                <a:solidFill>
                  <a:srgbClr val="F1F4F4"/>
                </a:solidFill>
                <a:latin typeface="Times New Roman"/>
                <a:cs typeface="Times New Roman"/>
              </a:rPr>
              <a:t>BAR</a:t>
            </a:r>
            <a:r>
              <a:rPr dirty="0" sz="1800" spc="-2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1F4F4"/>
                </a:solidFill>
                <a:latin typeface="Times New Roman"/>
                <a:cs typeface="Times New Roman"/>
              </a:rPr>
              <a:t>PLOT</a:t>
            </a:r>
            <a:r>
              <a:rPr dirty="0" sz="1800" spc="-2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1F4F4"/>
                </a:solidFill>
                <a:latin typeface="Times New Roman"/>
                <a:cs typeface="Times New Roman"/>
              </a:rPr>
              <a:t>OF</a:t>
            </a:r>
            <a:r>
              <a:rPr dirty="0" sz="1800" spc="-2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1F4F4"/>
                </a:solidFill>
                <a:latin typeface="Times New Roman"/>
                <a:cs typeface="Times New Roman"/>
              </a:rPr>
              <a:t>CUSOMER</a:t>
            </a:r>
            <a:r>
              <a:rPr dirty="0" sz="1800" spc="-2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1F4F4"/>
                </a:solidFill>
                <a:latin typeface="Times New Roman"/>
                <a:cs typeface="Times New Roman"/>
              </a:rPr>
              <a:t>DISTRIBUTION </a:t>
            </a:r>
            <a:r>
              <a:rPr dirty="0" sz="1800">
                <a:solidFill>
                  <a:srgbClr val="F1F4F4"/>
                </a:solidFill>
                <a:latin typeface="Times New Roman"/>
                <a:cs typeface="Times New Roman"/>
              </a:rPr>
              <a:t>ON</a:t>
            </a:r>
            <a:r>
              <a:rPr dirty="0" sz="1800" spc="-40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F1F4F4"/>
                </a:solidFill>
                <a:latin typeface="Times New Roman"/>
                <a:cs typeface="Times New Roman"/>
              </a:rPr>
              <a:t>DIFFERENT</a:t>
            </a:r>
            <a:r>
              <a:rPr dirty="0" sz="1800" spc="-25">
                <a:solidFill>
                  <a:srgbClr val="F1F4F4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F1F4F4"/>
                </a:solidFill>
                <a:latin typeface="Times New Roman"/>
                <a:cs typeface="Times New Roman"/>
              </a:rPr>
              <a:t>ATTRIBUTES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2023-11-28T11:51:41Z</dcterms:created>
  <dcterms:modified xsi:type="dcterms:W3CDTF">2023-11-28T11:51:41Z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